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2" r:id="rId1"/>
  </p:sldMasterIdLst>
  <p:notesMasterIdLst>
    <p:notesMasterId r:id="rId42"/>
  </p:notesMasterIdLst>
  <p:sldIdLst>
    <p:sldId id="257" r:id="rId2"/>
    <p:sldId id="434" r:id="rId3"/>
    <p:sldId id="403" r:id="rId4"/>
    <p:sldId id="431" r:id="rId5"/>
    <p:sldId id="412" r:id="rId6"/>
    <p:sldId id="371" r:id="rId7"/>
    <p:sldId id="426" r:id="rId8"/>
    <p:sldId id="383" r:id="rId9"/>
    <p:sldId id="384" r:id="rId10"/>
    <p:sldId id="430" r:id="rId11"/>
    <p:sldId id="421" r:id="rId12"/>
    <p:sldId id="422" r:id="rId13"/>
    <p:sldId id="265" r:id="rId14"/>
    <p:sldId id="365" r:id="rId15"/>
    <p:sldId id="428" r:id="rId16"/>
    <p:sldId id="394" r:id="rId17"/>
    <p:sldId id="414" r:id="rId18"/>
    <p:sldId id="341" r:id="rId19"/>
    <p:sldId id="398" r:id="rId20"/>
    <p:sldId id="425" r:id="rId21"/>
    <p:sldId id="420" r:id="rId22"/>
    <p:sldId id="416" r:id="rId23"/>
    <p:sldId id="270" r:id="rId24"/>
    <p:sldId id="380" r:id="rId25"/>
    <p:sldId id="374" r:id="rId26"/>
    <p:sldId id="429" r:id="rId27"/>
    <p:sldId id="427" r:id="rId28"/>
    <p:sldId id="411" r:id="rId29"/>
    <p:sldId id="261" r:id="rId30"/>
    <p:sldId id="397" r:id="rId31"/>
    <p:sldId id="378" r:id="rId32"/>
    <p:sldId id="366" r:id="rId33"/>
    <p:sldId id="291" r:id="rId34"/>
    <p:sldId id="349" r:id="rId35"/>
    <p:sldId id="309" r:id="rId36"/>
    <p:sldId id="318" r:id="rId37"/>
    <p:sldId id="263" r:id="rId38"/>
    <p:sldId id="316" r:id="rId39"/>
    <p:sldId id="367" r:id="rId40"/>
    <p:sldId id="31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0DD929-0DC4-FF45-85B5-301966CBDFBB}">
          <p14:sldIdLst>
            <p14:sldId id="257"/>
            <p14:sldId id="434"/>
          </p14:sldIdLst>
        </p14:section>
        <p14:section name="Background" id="{33F975F3-3391-F84E-A9A9-5F4912977A03}">
          <p14:sldIdLst>
            <p14:sldId id="403"/>
            <p14:sldId id="431"/>
            <p14:sldId id="412"/>
            <p14:sldId id="371"/>
          </p14:sldIdLst>
        </p14:section>
        <p14:section name="Methods" id="{6030BC51-E710-654E-9F8D-350D16ACF824}">
          <p14:sldIdLst>
            <p14:sldId id="426"/>
            <p14:sldId id="383"/>
            <p14:sldId id="384"/>
            <p14:sldId id="430"/>
            <p14:sldId id="421"/>
          </p14:sldIdLst>
        </p14:section>
        <p14:section name="Results" id="{7A1BBA60-58D9-034C-B82C-106D790C0718}">
          <p14:sldIdLst>
            <p14:sldId id="422"/>
            <p14:sldId id="265"/>
            <p14:sldId id="365"/>
            <p14:sldId id="428"/>
            <p14:sldId id="394"/>
            <p14:sldId id="414"/>
            <p14:sldId id="341"/>
            <p14:sldId id="398"/>
          </p14:sldIdLst>
        </p14:section>
        <p14:section name="Conclusions" id="{478B5223-093E-7F49-91B9-63798BAF1B6B}">
          <p14:sldIdLst>
            <p14:sldId id="425"/>
            <p14:sldId id="420"/>
            <p14:sldId id="416"/>
            <p14:sldId id="270"/>
            <p14:sldId id="380"/>
            <p14:sldId id="374"/>
            <p14:sldId id="429"/>
            <p14:sldId id="427"/>
            <p14:sldId id="411"/>
          </p14:sldIdLst>
        </p14:section>
        <p14:section name="Extra Slides" id="{8D02356E-E023-8E40-8166-62F0FC2710DB}">
          <p14:sldIdLst>
            <p14:sldId id="261"/>
            <p14:sldId id="397"/>
            <p14:sldId id="378"/>
            <p14:sldId id="366"/>
            <p14:sldId id="291"/>
            <p14:sldId id="349"/>
            <p14:sldId id="309"/>
            <p14:sldId id="318"/>
            <p14:sldId id="263"/>
            <p14:sldId id="316"/>
            <p14:sldId id="367"/>
            <p14:sldId id="313"/>
          </p14:sldIdLst>
        </p14:section>
      </p14:sectionLst>
    </p:ext>
    <p:ext uri="{EFAFB233-063F-42B5-8137-9DF3F51BA10A}">
      <p15:sldGuideLst xmlns:p15="http://schemas.microsoft.com/office/powerpoint/2012/main">
        <p15:guide id="1" orient="horz" pos="480" userDrawn="1">
          <p15:clr>
            <a:srgbClr val="A4A3A4"/>
          </p15:clr>
        </p15:guide>
        <p15:guide id="2" pos="384" userDrawn="1">
          <p15:clr>
            <a:srgbClr val="A4A3A4"/>
          </p15:clr>
        </p15:guide>
        <p15:guide id="3" orient="horz" pos="266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B56"/>
    <a:srgbClr val="622521"/>
    <a:srgbClr val="AAAA00"/>
    <a:srgbClr val="858525"/>
    <a:srgbClr val="DE8C3E"/>
    <a:srgbClr val="3A4F56"/>
    <a:srgbClr val="3592BD"/>
    <a:srgbClr val="FC8AE1"/>
    <a:srgbClr val="24383F"/>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6"/>
    <p:restoredTop sz="75710"/>
  </p:normalViewPr>
  <p:slideViewPr>
    <p:cSldViewPr snapToGrid="0">
      <p:cViewPr>
        <p:scale>
          <a:sx n="87" d="100"/>
          <a:sy n="87" d="100"/>
        </p:scale>
        <p:origin x="192" y="176"/>
      </p:cViewPr>
      <p:guideLst>
        <p:guide orient="horz" pos="480"/>
        <p:guide pos="384"/>
        <p:guide orient="horz" pos="2664"/>
        <p:guide orient="horz" pos="2472"/>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16:29:50.786"/>
    </inkml:context>
    <inkml:brush xml:id="br0">
      <inkml:brushProperty name="width" value="0.2" units="cm"/>
      <inkml:brushProperty name="height" value="0.2" units="cm"/>
      <inkml:brushProperty name="color" value="#FAFDFE"/>
    </inkml:brush>
  </inkml:definitions>
  <inkml:trace contextRef="#ctx0" brushRef="#br0">825 1953 24575,'-42'-42'0,"10"8"0,32 31 0,-1 1 0,-3-1 0,2 1 0,-2-4 0,2 3 0,-1-1 0,-1 0 0,1 2 0,1 0 0,0-1 0,-3 0 0,3 0 0,-2-1 0,-2 1 0,3 1 0,-2-2 0,1 0 0,0 0 0,0 0 0,0 2 0,1 0 0,0 1 0,0 0 0,-2-2 0,3 2 0,-1-2 0,-1 2 0,0 0 0,1-3 0,0 3 0,1-3 0,-4 3 0,5-2 0,-3 2 0,3-2 0,-4 0 0,4-1 0,-2-1 0,1 3 0,-1-2 0,0 2 0,1-1 0,-2 1 0,3 8 0,0-2 0,1 5 0,0-6 0,0 0 0,0 1 0,0-1 0,0 4 0,0-4 0,0 3 0,0-4 0,1 3 0,0 0 0,2-2 0,0 3 0,2 1 0,0 0 0,1 1 0,-1-1 0,-1-3 0,1 1 0,0 1 0,-1-1 0,2 0 0,-2 0 0,1 0 0,-2 0 0,-1-2 0,0 0 0,0 0 0,2 0 0,-1 0 0,0 0 0,-1-1 0,0 1 0,2 0 0,-2 0 0,0 1 0,-1-1 0,0 0 0,0 1 0,2-2 0,-2 3 0,1-1 0,0-1 0,-1 2 0,-7-12 0,-1 3 0,-7-10 0,4 4 0,-2 0 0,-8-8 0,8 7 0,-7-8 0,13 13 0,-2-2 0,3 3 0,-1-1 0,2 2 0,-1 0 0,1-2 0,3 2 0,-1 0 0,0-2 0,-3 1 0,2-2 0,0 0 0,2 1 0,0 3 0,-3-1 0,1 0 0,-1-1 0,-1-1 0,2 1 0,0-3 0,0 3 0,-1-2 0,1 4 0,2-1 0,0 1 0,0-3 0,-1 1 0,-1-1 0,1 1 0,-1 0 0,1 2 0,0-1 0,-2 1 0,2-2 0,0 1 0,0 0 0,0-2 0,1 2 0,-3 1 0,2-2 0,1 2 0,0-1 0,0 0 0,-1 1 0,0 1 0,-1-1 0,2-2 0,0 2 0,0-1 0,0 0 0,0 1 0,0-1 0,0 1 0,-1-1 0,1-1 0,-1 2 0,1-2 0,0 2 0,0 0 0,1-3 0,-2 3 0,1 0 0,0 0 0,1-2 0,0 2 0,0-1 0,-1 1 0,0-2 0,0 3 0,-2-1 0,3-3 0,-1 3 0,-1-3 0,-1 3 0,2-1 0,0-1 0,1 2 0,-2-1 0,0 2 0,0-3 0,0 2 0,1 0 0,0 0 0,-1 0 0,1-2 0,-1 3 0,0-3 0,-1 2 0,1-1 0,1-2 0,-1 2 0,1 2 0,-1-1 0,-2-1 0,3 2 0,-1-1 0,1-1 0,0 1 0,0-1 0,1 1 0,0 0 0,-1-3 0,0 4 0,-1-2 0,1 0 0,0 0 0,1 1 0,0-2 0,0 2 0,0-1 0,0 1 0,0-3 0,0 2 0,0-1 0,0 2 0,-1-1 0,0 1 0,-1-1 0,2 0 0,0 1 0,0-3 0,0 2 0,0 0 0,0-1 0,0 1 0,0-1 0,0 2 0,0-1 0,0 1 0,0-2 0,-1 1 0,0 0 0,0 0 0,0 0 0,1 1 0,-3-1 0,2 0 0,-1 2 0,2-3 0,-2 2 0,2 0 0,-2-1 0,1-1 0,0 1 0,0 0 0,-1 2 0,2-3 0,0 2 0,0-1 0,0-1 0,0 3 0,-1-2 0,0 0 0,-1 0 0,2 1 0,0-2 0,0 2 0,-1-1 0,-1 1 0,1-2 0,0 1 0,1 1 0,0-2 0,-2 3 0,2-2 0,-3 1 0,3-2 0,0 2 0,0-1 0,-2 0 0,2 0 0,-3 2 0,2-3 0,0 3 0,-3-1 0,3 0 0,-1-2 0,1 2 0,0 0 0,0 0 0,-1-2 0,1 2 0,0-1 0,-3 0 0,3 1 0,0 0 0,-1 1 0,1-4 0,0 4 0,-1-1 0,-2-1 0,2 2 0,-1-1 0,1 0 0,0 0 0,-2 0 0,2-1 0,0 1 0,0 0 0,0-1 0,1 1 0,-2 0 0,2 1 0,-1-3 0,-1 3 0,2-1 0,-2 0 0,1-2 0,1 2 0,-2 1 0,3-1 0,-3-2 0,2 1 0,0 1 0,-3-1 0,3 0 0,-1 1 0,2 0 0,-1-2 0,0 2 0,-1 0 0,0-1 0,1 1 0,-2-1 0,2 2 0,-1-2 0,0 0 0,1 2 0,0-3 0,0 2 0,0-1 0,-2 1 0,2-2 0,0 2 0,0 0 0,0-1 0,0 0 0,0 1 0,0 0 0,0-1 0,0 0 0,0 1 0,1-2 0,-2 2 0,1 0 0,-1-1 0,0-1 0,1 0 0,-1 0 0,0 2 0,1 0 0,-1 0 0,1-2 0,0 0 0,-1-1 0,1 3 0,0 0 0,0-1 0,0-1 0,-1 0 0,-1 2 0,2-1 0,0 0 0,0-2 0,0 1 0,-2 0 0,1-1 0,-1 2 0,1-2 0,1 0 0,-2-3 0,1-1 0,1 3 0,-2 0 0,2 2 0,-1-1 0,1 1 0,0 1 0,0-2 0,-1 1 0,-1-1 0,1 1 0,0-1 0,1 1 0,0 0 0,-1 0 0,-1 0 0,1-1 0,-1 1 0,1 0 0,1-1 0,0 0 0,-1-2 0,-1 0 0,-1-1 0,3-1 0,0-1 0,-2-2 0,0-1 0,0 3 0,0-2 0,1 1 0,-1-1 0,-1 0 0,1 3 0,1-1 0,1 0 0,-1-1 0,1 0 0,-4-3 0,0 1 0,1-1 0,-2 1 0,3 0 0,0 2 0,-1-1 0,1 1 0,0 1 0,1-2 0,-1 4 0,1-4 0,0 2 0,0-1 0,-1 2 0,2 4 0,0 2 0,1 1 0,0-1 0,0 1 0,0-2 0,0 0 0,0 2 0,0-2 0,-3 2 0,1-2 0,-1 0 0,1 2 0,2 0 0,0 0 0,0-3 0,-1 1 0,0-1 0,0 3 0,-1 0 0,1 0 0,-1-1 0,2 0 0,-2 1 0,1-1 0,0 1 0,0-1 0,0 1 0,1-2 0,-1 1 0,-1 2 0,0-4 0,1 2 0,-1 0 0,1 0 0,0 2 0,1-2 0,0-1 0,0 2 0,0 0 0,0-1 0,-3 1 0,2 0 0,-4 1 0,5-2 0,0 0 0,0 0 0,0 1 0,0-2 0,-1 2 0,0 0 0,0-1 0,0 0 0,0 0 0,0 0 0,0 0 0,-1 0 0,2 1 0,0-1 0,-2 0 0,2 1 0,-2-1 0,2 0 0,0 0 0,0 1 0,-1-2 0,0 3 0,-1-2 0,1-1 0,0 1 0,0 1 0,-1 0 0,1-2 0,1 1 0,-1 1 0,-1-1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16:29:56.711"/>
    </inkml:context>
    <inkml:brush xml:id="br0">
      <inkml:brushProperty name="width" value="0.2" units="cm"/>
      <inkml:brushProperty name="height" value="0.2" units="cm"/>
      <inkml:brushProperty name="color" value="#FFFFFF"/>
    </inkml:brush>
  </inkml:definitions>
  <inkml:trace contextRef="#ctx0" brushRef="#br0">46 429 24575,'0'-11'0,"-2"3"0,1 3 0,0 3 0,0-2 0,1 1 0,0-1 0,-2 0 0,2 1 0,-2-2 0,0 3 0,1-1 0,0-3 0,-1 3 0,2-1 0,-1 1 0,0-1 0,0 0 0,0 1 0,1-1 0,0 0 0,0 1 0,0 0 0,0-2 0,0 2 0,0-1 0,0-1 0,0 3 0,-2-2 0,2 1 0,-2-2 0,2 2 0,0 0 0,0-2 0,0 2 0,0 0 0,0-2 0,0 2 0,0-1 0,0-1 0,0 2 0,0-1 0,0 1 0,0-1 0,0 0 0,0-1 0,0 0 0,0 2 0,0 0 0,0-2 0,0 1 0,0 0 0,0 0 0,0 1 0,0-1 0,0 1 0,0-2 0,0 2 0,0 0 0,0-2 0,0 1 0,-2 0 0,0 1 0,1-1 0,0 1 0,1-1 0,0-1 0,0 2 0,0-1 0,0-2 0,0 2 0,0-1 0,0 3 0,0-2 0,0 0 0,0-2 0,0 3 0,0-1 0,0 0 0,0 0 0,0 0 0,0-1 0,0 2 0,0 0 0,0-2 0,0 2 0,0-1 0,0-1 0,0 1 0,0 1 0,0-2 0,0 2 0,0 0 0,0-1 0,0 0 0,0 0 0,0 1 0,0-2 0,-3 2 0,2-1 0,-2 1 0,3-2 0,-1 2 0,0 0 0,-1-2 0,-1 3 0,2-2 0,0 1 0,1-1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16:30:00.520"/>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16:30:14.712"/>
    </inkml:context>
    <inkml:brush xml:id="br0">
      <inkml:brushProperty name="width" value="0.35" units="cm"/>
      <inkml:brushProperty name="height" value="0.35" units="cm"/>
      <inkml:brushProperty name="color" value="#FAFDFE"/>
    </inkml:brush>
  </inkml:definitions>
  <inkml:trace contextRef="#ctx0" brushRef="#br0">1187 0 24575,'-22'0'0,"7"0"0,3 0 0,6 0 0,-1 0 0,0 0 0,-2 0 0,0 0 0,0 0 0,1 0 0,3 0 0,-2 0 0,2 0 0,-3 0 0,3 0 0,-3 0 0,2 0 0,-2 0 0,1 0 0,1 0 0,-1 0 0,-1 0 0,1 0 0,1 0 0,-5 0 0,6 0 0,-5 0 0,3 0 0,2 0 0,-4 0 0,3 0 0,-2 0 0,0 0 0,3 0 0,-4 0 0,2 0 0,-1 0 0,-1 0 0,2 0 0,0 0 0,0 0 0,0 0 0,-2 0 0,1 0 0,-1 0 0,-2 0 0,1 0 0,-2 0 0,-1 0 0,0 0 0,0 0 0,4 0 0,2 0 0,-1 0 0,2 0 0,-6 0 0,-11 0 0,8 0 0,-5 0 0,15 0 0,1 0 0,-4 0 0,1 0 0,0 0 0,1 0 0,-1 0 0,0 0 0,1 0 0,-4 0 0,6 0 0,-6 0 0,4 0 0,2 0 0,-4 0 0,2 0 0,-2 0 0,3 0 0,-3 0 0,3 0 0,-3 0 0,1 0 0,2 0 0,-3 0 0,1 0 0,0 0 0,0 0 0,0 0 0,2 0 0,-4 0 0,0 0 0,1 0 0,1 0 0,2 0 0,-3 0 0,3 0 0,-3 0 0,3 0 0,-3 0 0,2 0 0,-1 0 0,0 0 0,2 0 0,-3 0 0,0 0 0,2 0 0,-5 0 0,3 1 0,0 1 0,0-1 0,1 2 0,3-2 0,-4 0 0,2 1 0,-2 0 0,3-1 0,-2 0 0,1 0 0,-1 0 0,1 3 0,1-2 0,-3 1 0,2-2 0,0 2 0,0 0 0,1-1 0,-3 1 0,1 0 0,0 2 0,2-3 0,-2 1 0,2 0 0,0 1 0,-1 1 0,3-1 0,-2 1 0,0-1 0,0 0 0,0 3 0,2-3 0,-1 1 0,1 1 0,2 1 0,-2-1 0,2 1 0,-4 0 0,3 1 0,-2 1 0,2-2 0,1 0 0,0-1 0,-2 4 0,2-1 0,-1 2 0,-1-2 0,0 2 0,-1 0 0,2-3 0,1-2 0,-1 2 0,0-2 0,1 3 0,0-4 0,-3 2 0,4-3 0,-2 6 0,1-4 0,1 0 0,-2 3 0,1-6 0,0 6 0,0-3 0,0 0 0,-2 3 0,3-3 0,-1 1 0,1 0 0,0-3 0,0 5 0,0-2 0,0-1 0,0 2 0,0-3 0,-2 4 0,1-4 0,0 2 0,1-1 0,0 1 0,-1-1 0,0 0 0,0 1 0,-1 0 0,2 0 0,0 1 0,0-1 0,0-1 0,0 2 0,0-3 0,0 3 0,-2-1 0,1 0 0,-1 1 0,1-2 0,1 1 0,0 0 0,0 0 0,0-2 0,0 3 0,0 0 0,0-3 0,0 3 0,0-2 0,0-1 0,0 3 0,0-3 0,0 2 0,0-1 0,0 1 0,0-2 0,0 3 0,0-2 0,0 1 0,1 2 0,1-3 0,3 2 0,-1-1 0,-1 0 0,1-1 0,-1 0 0,-1-2 0,2 4 0,1-2 0,0 2 0,-2-4 0,1 1 0,-1 1 0,1 0 0,-1-1 0,3 0 0,-3 0 0,0 0 0,1 1 0,-1 1 0,-1-1 0,1-1 0,1 1 0,-2-2 0,2 4 0,-3-4 0,5 3 0,-4-2 0,1 1 0,0 0 0,1-2 0,1 5 0,-1-3 0,3 4 0,-1-2 0,2-1 0,0 2 0,0-1 0,-1-3 0,-3 1 0,-1-3 0,4 2 0,-3 0 0,4-1 0,-3-1 0,0 0 0,2 2 0,-1-3 0,1 2 0,-1-2 0,0 2 0,1-2 0,2 1 0,1 0 0,0 1 0,2 1 0,1 1 0,2 0 0,0 1 0,-5-3 0,-2-1 0,-3-1 0,1 2 0,0-2 0,0 0 0,0 1 0,0-2 0,0 0 0,1-1 0,0 0 0,0 0 0,-1 0 0,3 0 0,0 0 0,1 0 0,-1 0 0,1 0 0,-2 0 0,0 0 0,1 0 0,0 0 0,0 0 0,0 0 0,2 0 0,1 0 0,0 0 0,3 0 0,3 0 0,0 0 0,9 0 0,-3 0 0,4 0 0,-4 0 0,-2 0 0,0 0 0,3 0 0,2 0 0,-5 0 0,6 0 0,2 0 0,10 0 0,2 0 0,-7 0 0,-8 0 0,-5 0 0,-1 0 0,1 0 0,-1 0 0,-3 0 0,1 0 0,-3 0 0,1-1 0,0 0 0,-1-3 0,-2 0 0,0-3 0,1 0 0,1-1 0,-1-1 0,-1-1 0,-1 1 0,1-3 0,2-3 0,-1 2 0,3-4 0,-4 1 0,0-2 0,-4 1 0,-2 4 0,-2 3 0,-2-1 0,1 0 0,-2 1 0,0 0 0,1-1 0,-1 1 0,-1-1 0,-1 0 0,-1 2 0,0-2 0,0 0 0,0 0 0,0 0 0,0 0 0,0-1 0,0 0 0,0 0 0,0 0 0,0-1 0,0 0 0,0-1 0,0-1 0,0 2 0,0-4 0,0 1 0,0 2 0,0 1 0,0 2 0,0-1 0,0 0 0,0 1 0,0 0 0,0 1 0,0-1 0,0-1 0,0-1 0,0 2 0,0 0 0,0 2 0,0-1 0,-1-1 0,0 0 0,-3 0 0,-1 0 0,0 0 0,-2 2 0,0-3 0,-4-1 0,1 0 0,-6-3 0,-1 0 0,-5-3 0,-2-1 0,3 4 0,3 3 0,2 3 0,0-1 0,2 1 0,-1 0 0,0 3 0,-3-1 0,2 2 0,-2-2 0,2 2 0,0-1 0,2 1 0,-1 0 0,0 2 0,0-1 0,0 2 0,1 0 0,-1 0 0,-2-1 0,0 1 0,0 0 0,-4 0 0,4 0 0,-8 1 0,-3 2 0,-4 0 0,-1 0 0,6 0 0,5 0 0,6 0 0,0 0 0,2 0 0,-2 0 0,2 0 0,-2 0 0,-1 0 0,1 1 0,1 2 0,2-1 0,1 1 0,-2 1 0,-1 2 0,0-1 0,0 0 0,0 0 0,0-1 0,0 3 0,-4 0 0,4 1 0,-8 0 0,1-1 0,-3 3 0,1-1 0,4-2 0,6-1 0,3-3 0,2 0 0,3-1 0,0 1 0,1 0 0,0 0 0,-1-1 0,1 4 0,1-2 0,7 7 0,5 1 0,4 2 0,5-1 0,-2 0 0,8 6 0,-4-2 0,6 6 0,-3-5 0,-1 2 0,-4-4 0,-3-2 0,-1-2 0,1 0 0,2 4 0,1 1 0,-3-2 0,0-2 0,-1 0 0,-2-1 0,-1-2 0,2 2 0,-3-5 0,2 2 0,0 0 0,3-2 0,-1 0 0,0-2 0,-1-1 0,-1-3 0,0 0 0,2-1 0,-1 0 0,1 0 0,3 0 0,4 0 0,0 0 0,2 0 0,-5 0 0,0-1 0,0-2 0,0-1 0,0-1 0,0-2 0,0 1 0,-1-3 0,-2 1 0,0 0 0,-1-1 0,-2 3 0,3-1 0,-1-2 0,5-2 0,0-1 0,-1 3 0,-2-1 0,-2 3 0,-6 1 0,2 1 0,0 1 0,-2 0 0,0-1 0,1 1 0,-2 1 0,2-2 0,-2 1 0,0 0 0,-1 0 0,0 2 0,2 0 0,-2-1 0,0 0 0,-2-4 0,-2 1 0,-5-3 0,-5 1 0,-4 1 0,-7 0 0,2 1 0,-5-1 0,-2 2 0,-11-2 0,-9 0 0,-10-1 0,-1 0-984,5 4 887,5 2 97,-2 2 0,1 0 0,-9 0 0,-1 0 0,-2 0 0,2 0 0,2 1 0,2 2 0,11 2 0,9 1 0,3 4 0,-5 2 0,-1-1 0,-9 2 0,9-1 0,4-2 0,3 0 0,13-2 0,6-4 0,2-1 0,0 1 0,4-2 0,-2 1 983,1 0-885,32 0-98,-1-2 0,33 1 0,-10 1 0,-3 1 0,-13 1 0,5 0-328,5 4 0,6 1 0,-3 0-164,-4-3 0,1 2 0,25 7 0,-7-1-492,-25-2 0,3 4 0,-9-3 565,-3 0 419,-5-1 0,2 0 0,5 1 0,-3-1 0,-3 1 0,4 1 0,-6 0 0,4 0 0,-4-4 0,-3-2 0,-2-1 0,-7-2 0,-3-3 983,-2 1 0,2 0 0,-28-1 0,9-2 0,-27-3 0,11-1-558,-4 0-425,0-1 0,-7-1-984,-12 1 653,0 1 331,15 1 0,0-1 0,-2 1 0,1 0 0,0-1 0,2 1 0,-27-3 0,9 1 0,7 2 0,-2-1 0,6 0 0,12 1 0,6 0 0,-5 0 0,1 0 0,4 1 0,3 1 0,4 0 0,1 0 0,2 0 0,2 0 0,5 0 0,1 0 0,2 0 0,-2 0 0,1 0 983,25 1-651,-6 1-332,25 0 0,-14-1 0,5 1 0,1 0-984,5 1 0,1-1 0,16-2 0,9 0 0,0 0 0,-3 0 0,-8 0 53,-3 0 931,4 0 0,-1 0 0,-2 0 0,-3 0 0,3 0 0,1 0 0,-13 0 0,8 0 0,-4 0 0,3 0-984,-1 0 0,-9 0 470,-8 0 514,-2 0 738,-3 0-738,1 0 0,-1 0 0,-2 0 0,2 0 0,-1 0 0,1 0 0,-3-1 983,-1-1 0,1-2 0,-3-1 0,-1 1 0,-1-2-490,0 2 490,-2-1 0,-3 1 0,1 0 0,-4 2-760,0-3-223,0 0 0,-18-1 0,2 1 0,-15 2 0,7 0 0,-3 3 0,-1 0 0,-4 0 0,-2 0 0,-3 0 0,0 0 0,-1 0 0,1 0-984,-3 0 0,0 0 0,-4 0 0,1 0 0,-2 4 0,2 0 0,1 5 0,-3-1 0,11 0 0,-8-1 1967,2 0 0,-5 2-922,2-2-61,10 1 0,10-5 0,7 1 0,1-2 0,2 0 0,3-2 983,0 0 0,-1 0 0,1 0 0,23 0 0,1 0 0,23 0 0,-10 0-51,17 0-932,-15 0 0,13 0 0,-12 0 0,-2 0 0,2 0 0,0 0 0,-2 0 0,1 0 0,-5 1 0,-4 1 0,-1 1 0,0 1 0,0-1 0,2 1 0,-4 0 0,-2-1 0,-3 0 0,-2 0 0,-3 1 0,2-1 0,-4 0 0,0 1 0,-2 0 0,-3 0 0,-2 3 0,-15-1 0,1 1 0,-10-2 0,3-2 0,0 1 0,-4 0 0,-2-1 0,-4 2 0,-1-2 0,-3 1-984,1 1 0,-3-3 0,-1 0 0,-2-2 0,2 0 0,-4 0 104,4 0 880,6 0 0,-3 0 0,9 0 0,-7 0 0,-1 0 0,4 0 0,2 1 0,8 1 0,1-1 0,5 1 983,1-2 0,3 0 0,0 0 0,2 0 0,0 0 0,-1 0-97,30 0-886,5 0 0,31 0 0,-3 0 0,11 0-984,-16 0 492,-14 0 0,2 0-492,22 0 0,-3 0 0,-4 0 0,-27 0 0,1 0 0,-6 0 0,-5 0 0,-2 0 0,-4 0 0,-1 0 858,-3 0 1109,-2 0 0,-32 0 0,10 0 0,-30 0 0,13 0 0,-6 0 0,-2 0 0,-6 0 0,-2 0 0,-3 0-305,0 0-678,-5 0 0,0 0 0,0 0 0,1 0 0,6 0 0,2 0 0,10 0 0,5 0 0,3 0 0,3 0 0,-4 0 0,-5 0 0,5 0 0,-9 3 0,8 0 0,5 0 0,5 0 983,9 0-540,5-2-443,2 1 0,2-1 0,0 2 0,1 4 0,1 0 0,3 5 0,0-4 0,2 3 0,1 0 0,5 3 0,1 0 0,3 4 0,4 5 0,2-1 0,3 3 0,1 1 0,4 5 0,1 1 0,1-1 0,-3-9 0,0-1 0,4-2 0,-1 1 0,2-2 0,8 1 0,-8-6 0,9 3 0,-12-6 0,-3-4 0,-2 0 0,-1-2 0,2 0 0,1-1-984,0 1 0,-1-1 0,-2 1 0,-1 0 0,1-1 0,-6 2 0,0-3 0,-5 0 1967,0-2 0,-1 0 0,-3 0 0,0 0 0,-5-9 0,-2 3 0,-3-7 0,-1 6-975,-3 0-8,-5-9 0,0 4 0,-11-12 0,4 11 0,-6-3 0,-2 1 0,2 2 0,-11-2 0,1-2 0,3 3 0,2 2 0,9 5 0,-4-2 0,-4-1 0,-2 2 0,1-1 0,9 3 0,4 2 0,4 1 0,0 1 0,1-1 0,4 1 0,0-1 0,5 2 0,-3-4 0,7-1 0,3-3 0,6 3 0,7-1 0,7 1 0,2-1-984,4 1 0,-1-1 0,-1 2 0,0-2 0,2 3 0,1 0 0,3 1 0,0 1 0,-5 1 0,-4 1 0,7 0 795,0 0 189,3 0 0,-4 0 0,-8 0 0,-4 0 0,7 0 0,5 0 983,-4 0 0,7 0 0,0 0 0,3 0 0,-1 0 0,-8 0 0,-5 0 0,-6 0 0,1 0 0,3 0-421,-5 0-562,0 0 0,-5 0 0,-1 0 0,-3 0 0,0 0 621,1 0-621,-1 0 0,1 0 0,-22 3 0,5-1 0,-20 1 0,11-1 0,1 1 0,1 0 0,1 1 0,1-1 0,-2 1 0,-3 2 0,1 0 0,0 1 0,2-1 0,3 1 0,0-1 0,-2 1 0,2-1 0,2 1 0,2-2 0,2 1 0,-1 0 0,0 0 0,2-1 0,0 2 0,2-2 0,0 3 0,1-2 0,1 1 0,1-2 0,15-3 0,-5-1 0,13-4 0,-9-1 0,4-4 0,2 0 0,3-3 0,1 0 0,-1 0 0,7-3 0,-1-1 0,11-6 0,7-4 0,-4 0 0,-6 3 0,-8 6 0,-10 3 0,5-2 0,1-3 0,0 0 0,-4 2 0,0 0 0,-4 2 0,-2 1 0,-1-1 0,-1 2 0,-1 0 0,-3 3 0,1 3 0,-4-1 0,1 3 0,-2-1 0,0-1 0,-25 18 0,8-1 0,-24 17 0,3 1 0,-12 12-492,19-18 0,1 1-492,-25 21 0,13-10 0,15-12 0,3-5 0,3 0 104,-4 0 880,2 2 0,1-4 0,3-3 0,5-2 0,2-1 0,0-3 0,0 1 0,2-3 0,1 2 0,4-3 0,-3 2 0,3-1 0,0 0 983,1 3 0,1-1 0,0 11 0,0-5 0,0 11 0,0-8-97,0 0-886,0-3 0,0-3 0,0 1 0,0-1 0,0 0 0,0-1 0,0-1 0,0 0 0,0-1 0,0 0 0,0-2 0,2 2 0,6-5 0,0 1 0,9-6 0,2-6 0,6-10 0,6-8 0,-3-3 0,1 0 0,-4 3 0,7-11 0,1-6 0,-2 4-895,0-3 895,-6 10 0,-4 3 0,-5 3 0,-2 3 0,0 1 0,3-4 0,-1-2 0,-4 3 0,-1 2 0,0 4 0,0 0 0,-3 5 0,0 1 0,-2-1 0,2-2 0,-3 3 0,1-2 0,-2 4 0,1 1 0,-1 2 895,-1 3-895,-1 3 0,1-4 0,-3 23 0,-4-7 0,-3 21-984,-9 4 670,-2 5-178,1 3 0,-4 2 0,4-9 0,-2 0 0,-5 13 0,-1 0 0,7-14 0,-1-4 0,1 1 0,0-1-492,-13 22 194,0-2 790,6-7 0,6-11 0,6-10 0,3-10 0,3-1 0,0-2 844,4-2-844,2-1 983,12-20 0,3-4-492,6-9 1,4-3 491,11-16-492,-10 12 1,0 2 491,5-12-451,7-8-532,-2 3 0,-11 13 0,2-2-492,4-6 0,2-4 169,3-5 1,1-2-170,-4 4 0,1 2 0,-9 12 0,-1 4-73,9-16 565,-10 18 0,2 0 0,0-2 0,-6 6 0,-3 4 0,-3 4 0,-1 2 0,-2 3 0,-2 1 0,-1 5 567,-1 1-567,0 2 983,0 0-514,-19 17 514,10-7 0,-19 14-88,17-13-895,-1 1 0,1 1 0,2-3 0,-1 2 0,2-3 0,0 0 0,-1 4 0,-1-3 0,1 3 0,-2 2 0,-2 2 0,0 1 0,1 1 0,0-2 0,1 1 0,-3 0 0,-2 2 0,-2 4 0,0-1 0,-3 6 0,-1-1 0,0 2 0,0-2 0,-1-2 0,2 0 0,-4 2 0,1 0 0,-4 4 0,0 0 0,-3 1 0,1-1 0,6-6 0,-2 3 0,5-4 0,-7 9 0,-6 3 0,0 0 0,5-4 0,7-8 0,5-7 0,0-1 0,0 0 0,3-2 0,2-2 0,0 0 0,2-1 0,1-2 0,0-2 0,-1 2 0,1-1 0,-1 2 0,1-2 0,-4-2 0,4 0 0,-5-2 0,3 0 0,0 0 0,-2 0 0,2-3 0,0-2 0,1 0 0,1-1 0,0 1 0,-1 0 0,0 0 0,2 0 0,-1 1 0,-1-4 0,2-1 0,-3-1 0,4 2 0,0 1 0,-1 0 0,0 0 0,0-1 0,1 2 0,-1-1 0,-1 0 0,2 0 0,-1 0 0,1 0 0,-1-2 0,-1 1 0,2-1 0,-1 0 0,1 0 0,1-2 0,-1 0 0,0 0 0,1 2 0,-1-2 0,0 3 0,0-5 0,-3 2 0,2-1 0,-1 1 0,2 3 0,-1 3 0,0-1 0,-1 2 0,-1 0 0,1-1 0,0 1 0,-2 1 0,2-1 0,-3 1 0,3-2 0,-2 4 0,-1 3 0,2 2 0,0 5 0,1 3 0,2 4 0,-3-1 0,1 8 0,1-13 0,-3 6 0,5-8 0,0 2 0,1-3 0,0-1 0,0 3 0,0-5 0,0 5 0,0-2 0,0-1 0,2 1 0,3 0 0,0 0 0,3 1 0,-2-2 0,2 2 0,0 0 0,0-1 0,1 1 0,1-2 0,-2 2 0,3 2 0,3 2 0,-2-1 0,6 3 0,0 2 0,3 4 0,3 1 0,-6-2 0,-4-5 0,-2-1 0,0-2 0,1 2 0,0 0 0,1 1 0,-1-1 0,1 0 0,0 1 0,-2-2 0,-2-1 0,1 0 0,-2-2 0,1 0 0,-2 1 0,1-2 0,-2-2 0,0 1 0,0-2 0,2 1 0,1 1 0,-1-1 0,4 1 0,-1-1 0,3-1 0,0 1 0,-1 0 0,-3 0 0,0-2 0,0 0 0,0 1 0,-2-3 0,-2 1 0,0-1 0,-2 1 0,1 0 0,0-1 0,1 1 0,0-1 0,0 1 0,-2 0 0,1 0 0,1 0 0,1 0 0,2 2 0,-4-3 0,3 2 0,-1 1 0,0 0 0,3 1 0,1-1 0,-1 0 0,-1 1 0,-3-3 0,-1 0 0,-1 1 0,3-1 0,-2 0 0,4 0 0,-4 1 0,-1-2 0,2 2 0,-3-2 0,3 3 0,-1-3 0,-2 0 0,3 1 0,0-1 0,1 2 0,0-1 0,-3 0 0,4 2 0,3 0 0,0 2 0,3 0 0,-1-3 0,-3 1 0,-1-2 0,-3 0 0,-1 0 0,-1-1 0,3 2 0,-4-2 0,3 3 0,-3-1 0,0 0 0,1 2 0,-13 0 0,-7 1 0,-18 1 0,-5-1 0,0-2 0,1 0 0,5-1 0,-4 0 0,0 1 0,-4-2 0,-4-2-984,-4 0 0,-1-1 0,-3 0 0,3 0 0,-3 0 0,2 0 0,8-1 808,5-1-808,5-4 0,1 0 0,-3-4 0,2 0 0,2-2 0,-1-2 1967,4 2 0,-4-4 0,7 1-908,2-3-75,4 1 983,5 1 0,5 2 0,1 0 0,1 1 0,1-1 0,2 4 0,1 1 0,0 2 0,2 2 0,-1-3-869,-1 2-114,1-1 0,0 1 0,1 0 0,0-1 0,0 0 0,0 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16:30:17.875"/>
    </inkml:context>
    <inkml:brush xml:id="br0">
      <inkml:brushProperty name="width" value="0.35" units="cm"/>
      <inkml:brushProperty name="height" value="0.35" units="cm"/>
      <inkml:brushProperty name="color" value="#FAFDFE"/>
    </inkml:brush>
  </inkml:definitions>
  <inkml:trace contextRef="#ctx0" brushRef="#br0">0 97 24575,'0'20'0,"1"-1"0,2-5 0,0-3 0,3 4 0,4-1 0,3 4 0,8 7 0,-3-2 0,0-1 0,-3-9 0,-5-4 0,-2-2 0,0 0 0,-4-3 0,0 1 0,3-3 0,-4 2 0,6-2 0,-4 1 0,1-2 0,1 1 0,-2 0 0,1 0 0,0 1 0,-1 0 0,0 0 0,1 1 0,-1-2 0,1 3 0,1-2 0,-1 0 0,1 2 0,-1-3 0,-2 1 0,4 0 0,-2 1 0,2-1 0,-3 0 0,3 1 0,0 2 0,0-1 0,1 2 0,0-2 0,-1 2 0,1 0 0,1 3 0,0 0 0,0 0 0,2-1 0,1 1 0,3 2 0,-3-3 0,3 3 0,1 1 0,3 1 0,1 1 0,-6-3 0,-3-2 0,-2-1 0,-2-2 0,2 0 0,1-2 0,-1 2 0,-2-2 0,0 1 0,-2-1 0,3 0 0,-1 2 0,-1-3 0,0 1 0,-1-2 0,-1 1 0,0 0 0,1 0 0,-1 0 0,0 0 0,1 0 0,-1 0 0,2-1 0,-2 1 0,2-1 0,-2 1 0,1 0 0,1 0 0,-2-1 0,1 0 0,0 0 0,-1 0 0,2-1 0,-1 1 0,1-1 0,-2 1 0,0-1 0,3 1 0,-1-2 0,-1 1 0,-2-1 0,4 2 0,-1-1 0,0-1 0,0 2 0,1-2 0,1 1 0,-1-1 0,-2-1 0,0 2 0,1 0 0,-1 1 0,0-2 0,0 1 0,-1 0 0,3 1 0,-2 0 0,0-1 0,0 1 0,1 1 0,0-1 0,1 0 0,-2 0 0,3 1 0,1 1 0,1 2 0,0-1 0,-4 1 0,0-3 0,-2 0 0,-1-2 0,2 3 0,0-2 0,-1 1 0,1 1 0,-2-2 0,0 1 0,1 2 0,0-2 0,0 2 0,-2-2 0,2 1 0,-1 2 0,0-2 0,3 3 0,-2 0 0,0-1 0,-1 1 0,0-2 0,0 0 0,-2-1 0,1 1 0,1 0 0,0-1 0,0 1 0,-1-1 0,-2 0 0,2 3 0,-2-2 0,-1 1 0,0 0 0,0-1 0,0 3 0,0 0 0,0 1 0,0-3 0,0 0 0,0-2 0,0 2 0,0-1 0,0 1 0,0-1 0,0 0 0,0 0 0,-4 1 0,0-2 0,-2 0 0,-2-2 0,2-1 0,1 0 0,-3 1 0,2 1 0,-2 0 0,3-2 0,-1 0 0,-1 3 0,1-3 0,-1 1 0,1-2 0,1 1 0,-3-1 0,3 1 0,-3-1 0,3-1 0,-3 0 0,3 0 0,-2 0 0,1 0 0,-1-1 0,1-2 0,-1 0 0,3 0 0,-3-3 0,3 2 0,0 0 0,-4-4 0,3 4 0,-4-2 0,2 2 0,3 1 0,-1 1 0,-3-1 0,3 0 0,-4 1 0,5-1 0,-2 1 0,-1-3 0,0 3 0,-1-3 0,3 1 0,0 0 0,0 0 0,-2 3 0,0-3 0,-2 2 0,4 0 0,-3-2 0,2 1 0,-1 0 0,2 1 0,-2-1 0,2-1 0,-1 1 0,0-1 0,2-2 0,-1 1 0,2 0 0,-2-1 0,1 2 0,-1-3 0,1 2 0,0-1 0,1 0 0,-1 0 0,-2-1 0,2-1 0,-3-2 0,1 2 0,0 0 0,2 2 0,2 0 0,-1 1 0,-2-3 0,1 2 0,-1-2 0,1 4 0,1-2 0,-2-1 0,0 0 0,1 0 0,0 1 0,0 2 0,0-5 0,0 4 0,-2-3 0,3 3 0,-1-1 0,-1 1 0,1 0 0,-1 0 0,1 0 0,0-2 0,-1 2 0,1 0 0,0 1 0,-2-2 0,2 2 0,0 1 0,-1-3 0,1 3 0,1-3 0,-3 0 0,3 2 0,-4-1 0,4 2 0,-3 0 0,0-1 0,2 0 0,-2 0 0,2 0 0,-1 0 0,-2-1 0,3 3 0,-3-4 0,4 2 0,-2 0 0,0-1 0,1 2 0,-2-2 0,1 0 0,1 1 0,0-1 0,0 1 0,1-2 0,-3 1 0,2 1 0,-1-1 0,1 0 0,-1 0 0,1-1 0,-1 1 0,2 0 0,-1-1 0,-2 0 0,2 0 0,-2-1 0,3 1 0,0 1 0,0-1 0,-2-1 0,2-1 0,0 2 0,0 0 0,-2-2 0,3 3 0,-2-3 0,0 2 0,2-1 0,-2 0 0,0-3 0,-1 1 0,2 2 0,0-1 0,-1 4 0,2-2 0,-1 0 0,0 1 0,-2-2 0,1 1 0,1 1 0,-2-3 0,1 3 0,1-2 0,-2 0 0,2 0 0,1 1 0,-1-1 0,1 2 0,-2-1 0,1 0 0,0-2 0,0-2 0,-3 0 0,0-3 0,-2-2 0,0 2 0,4 1 0,-1 3 0,1-3 0,1-1 0,0 1 0,-3-1 0,3-4 0,-2-5 0,-1-4 0,2-4 0,1 6 0,2 5 0,1 2 0,-1 0 0,-2 0 0,1 6 0,1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91B62-0249-FB43-86D2-A60D093A94B8}"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6591E-6D0F-BF40-867F-6B33C6E6AC7E}" type="slidenum">
              <a:rPr lang="en-US" smtClean="0"/>
              <a:t>‹#›</a:t>
            </a:fld>
            <a:endParaRPr lang="en-US"/>
          </a:p>
        </p:txBody>
      </p:sp>
    </p:spTree>
    <p:extLst>
      <p:ext uri="{BB962C8B-B14F-4D97-AF65-F5344CB8AC3E}">
        <p14:creationId xmlns:p14="http://schemas.microsoft.com/office/powerpoint/2010/main" val="1048726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6688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mn-lt"/>
            </a:endParaRPr>
          </a:p>
          <a:p>
            <a:pPr rtl="0">
              <a:spcBef>
                <a:spcPts val="0"/>
              </a:spcBef>
              <a:spcAft>
                <a:spcPts val="0"/>
              </a:spcAft>
            </a:pPr>
            <a:endParaRPr lang="en-US" sz="1200" b="0" i="0" u="none" strike="noStrike" dirty="0">
              <a:solidFill>
                <a:srgbClr val="000000"/>
              </a:solidFill>
              <a:effectLst/>
              <a:latin typeface="+mn-lt"/>
            </a:endParaRPr>
          </a:p>
          <a:p>
            <a:pPr rtl="0">
              <a:spcBef>
                <a:spcPts val="0"/>
              </a:spcBef>
              <a:spcAft>
                <a:spcPts val="0"/>
              </a:spcAft>
            </a:pPr>
            <a:r>
              <a:rPr lang="en-US" sz="1200" b="0" i="0" u="none" strike="noStrike" dirty="0">
                <a:solidFill>
                  <a:srgbClr val="000000"/>
                </a:solidFill>
                <a:effectLst/>
                <a:latin typeface="+mn-lt"/>
              </a:rPr>
              <a:t>Again participants came for two visits, one with the stress task, one with the control (allergen challenge every time)</a:t>
            </a:r>
            <a:endParaRPr lang="en-US" sz="1200" b="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u="none" strike="noStrike" dirty="0">
                <a:solidFill>
                  <a:srgbClr val="000000"/>
                </a:solidFill>
                <a:effectLst/>
                <a:latin typeface="+mn-lt"/>
              </a:rPr>
              <a:t>With this within-subj design, we were able to look at what was different WITHIN each participant, between stress and control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u="none" strike="no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mn-lt"/>
            </a:endParaRPr>
          </a:p>
          <a:p>
            <a:r>
              <a:rPr lang="en-US" sz="1200" dirty="0">
                <a:latin typeface="+mn-lt"/>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12A45-60FA-7F47-8F43-60EC828047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818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latin typeface="+mn-lt"/>
              </a:rPr>
              <a:t>Our participants were 28 adults ages 19-45y, majority female, with physician-diagnosed mild asthma, who were not taking inhaled corticosteroid meds</a:t>
            </a:r>
          </a:p>
          <a:p>
            <a:pPr marL="171450" indent="-171450">
              <a:buFontTx/>
              <a:buChar char="-"/>
            </a:pPr>
            <a:r>
              <a:rPr lang="en-US" dirty="0">
                <a:latin typeface="+mn-lt"/>
              </a:rPr>
              <a:t>89% identified as White Non-Hispanic [NEXT]</a:t>
            </a:r>
          </a:p>
          <a:p>
            <a:pPr marL="171450" indent="-171450">
              <a:buFontTx/>
              <a:buChar char="-"/>
            </a:pPr>
            <a:r>
              <a:rPr lang="en-US" dirty="0">
                <a:latin typeface="+mn-lt"/>
              </a:rPr>
              <a:t>(limited psychotropic including anti-anxiety/</a:t>
            </a:r>
            <a:r>
              <a:rPr lang="en-US" dirty="0" err="1">
                <a:latin typeface="+mn-lt"/>
              </a:rPr>
              <a:t>depr</a:t>
            </a:r>
            <a:r>
              <a:rPr lang="en-US" dirty="0">
                <a:latin typeface="+mn-lt"/>
              </a:rPr>
              <a:t> included)</a:t>
            </a:r>
          </a:p>
          <a:p>
            <a:pPr marL="171450" indent="-171450">
              <a:buFontTx/>
              <a:buChar cha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1F1F"/>
                </a:solidFill>
                <a:effectLst/>
                <a:latin typeface="ElsevierGulliver"/>
              </a:rPr>
              <a:t>Let’s turn to results </a:t>
            </a:r>
          </a:p>
        </p:txBody>
      </p:sp>
    </p:spTree>
    <p:extLst>
      <p:ext uri="{BB962C8B-B14F-4D97-AF65-F5344CB8AC3E}">
        <p14:creationId xmlns:p14="http://schemas.microsoft.com/office/powerpoint/2010/main" val="689747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allergen challenge was effective: airway inflammation significantly increased for all inflammatory markers in all participants after allergen challenge – whether it was after the stress condition or after the control condition </a:t>
            </a:r>
          </a:p>
        </p:txBody>
      </p:sp>
      <p:sp>
        <p:nvSpPr>
          <p:cNvPr id="4" name="Slide Number Placeholder 3"/>
          <p:cNvSpPr>
            <a:spLocks noGrp="1"/>
          </p:cNvSpPr>
          <p:nvPr>
            <p:ph type="sldNum" sz="quarter" idx="5"/>
          </p:nvPr>
        </p:nvSpPr>
        <p:spPr/>
        <p:txBody>
          <a:bodyPr/>
          <a:lstStyle/>
          <a:p>
            <a:fld id="{5441C0FE-3B51-0049-9DB4-0540649FA217}" type="slidenum">
              <a:rPr lang="en-US" smtClean="0"/>
              <a:t>11</a:t>
            </a:fld>
            <a:endParaRPr lang="en-US"/>
          </a:p>
        </p:txBody>
      </p:sp>
    </p:spTree>
    <p:extLst>
      <p:ext uri="{BB962C8B-B14F-4D97-AF65-F5344CB8AC3E}">
        <p14:creationId xmlns:p14="http://schemas.microsoft.com/office/powerpoint/2010/main" val="1030684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dirty="0">
                <a:solidFill>
                  <a:srgbClr val="000000"/>
                </a:solidFill>
                <a:effectLst/>
                <a:latin typeface="+mn-lt"/>
              </a:rPr>
              <a:t>Similarly, validating the stress manipulation, acute stress increased cortisol, invoking a physiological stress response</a:t>
            </a:r>
          </a:p>
        </p:txBody>
      </p:sp>
      <p:sp>
        <p:nvSpPr>
          <p:cNvPr id="4" name="Slide Number Placeholder 3"/>
          <p:cNvSpPr>
            <a:spLocks noGrp="1"/>
          </p:cNvSpPr>
          <p:nvPr>
            <p:ph type="sldNum" sz="quarter" idx="5"/>
          </p:nvPr>
        </p:nvSpPr>
        <p:spPr/>
        <p:txBody>
          <a:bodyPr/>
          <a:lstStyle/>
          <a:p>
            <a:fld id="{5441C0FE-3B51-0049-9DB4-0540649FA217}" type="slidenum">
              <a:rPr lang="en-US" smtClean="0"/>
              <a:t>12</a:t>
            </a:fld>
            <a:endParaRPr lang="en-US"/>
          </a:p>
        </p:txBody>
      </p:sp>
    </p:spTree>
    <p:extLst>
      <p:ext uri="{BB962C8B-B14F-4D97-AF65-F5344CB8AC3E}">
        <p14:creationId xmlns:p14="http://schemas.microsoft.com/office/powerpoint/2010/main" val="3182452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this effect of stress was not borne out in inflammatory response </a:t>
            </a:r>
            <a:r>
              <a:rPr lang="en-US" b="1" dirty="0"/>
              <a:t>as a whole group</a:t>
            </a:r>
            <a:endParaRPr lang="en-US" dirty="0"/>
          </a:p>
          <a:p>
            <a:r>
              <a:rPr lang="en-US" strike="sngStrike" dirty="0"/>
              <a:t>Contrary to our predictions, acute stress did not significantly increase airway inflammation. </a:t>
            </a:r>
          </a:p>
          <a:p>
            <a:r>
              <a:rPr lang="en-US" dirty="0"/>
              <a:t>Though Inflammation increased pre- to post-challenge, there wasn’t a significant difference after stress compared to after control.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story seems to be more complex: and indeed, </a:t>
            </a:r>
            <a:r>
              <a:rPr lang="en-US" sz="1200" b="1" dirty="0">
                <a:latin typeface="+mn-lt"/>
              </a:rPr>
              <a:t>the differences emerge when we consider how reactive individuals were to stress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441C0FE-3B51-0049-9DB4-0540649FA217}" type="slidenum">
              <a:rPr lang="en-US" smtClean="0"/>
              <a:t>13</a:t>
            </a:fld>
            <a:endParaRPr lang="en-US"/>
          </a:p>
        </p:txBody>
      </p:sp>
    </p:spTree>
    <p:extLst>
      <p:ext uri="{BB962C8B-B14F-4D97-AF65-F5344CB8AC3E}">
        <p14:creationId xmlns:p14="http://schemas.microsoft.com/office/powerpoint/2010/main" val="373311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this effect of stress was not borne out in inflammatory response </a:t>
            </a:r>
            <a:r>
              <a:rPr lang="en-US" b="1" dirty="0"/>
              <a:t>as a whole group</a:t>
            </a:r>
            <a:endParaRPr lang="en-US" dirty="0"/>
          </a:p>
          <a:p>
            <a:r>
              <a:rPr lang="en-US" dirty="0"/>
              <a:t>Contrary to our predictions, acute stress did not significantly increase airway inflammation. Though Inflammation increased pre- to post-challenge, there wasn’t a significant difference after stress compared to after control.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story seems to be more complex: and indeed, </a:t>
            </a:r>
            <a:r>
              <a:rPr lang="en-US" sz="1200" b="1" dirty="0">
                <a:latin typeface="+mn-lt"/>
              </a:rPr>
              <a:t>the differences emerge when we consider how reactive individuals were to stress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441C0FE-3B51-0049-9DB4-0540649FA217}" type="slidenum">
              <a:rPr lang="en-US" smtClean="0"/>
              <a:t>14</a:t>
            </a:fld>
            <a:endParaRPr lang="en-US"/>
          </a:p>
        </p:txBody>
      </p:sp>
    </p:spTree>
    <p:extLst>
      <p:ext uri="{BB962C8B-B14F-4D97-AF65-F5344CB8AC3E}">
        <p14:creationId xmlns:p14="http://schemas.microsoft.com/office/powerpoint/2010/main" val="1474073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n-lt"/>
              </a:rPr>
              <a:t>The differences emerge when we consider how reactive individuals were to stress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we found that those w more robust cortisol responses to stress had </a:t>
            </a:r>
            <a:r>
              <a:rPr lang="en-US" sz="1800" kern="100" dirty="0">
                <a:effectLst/>
                <a:latin typeface="Times New Roman" panose="02020603050405020304" pitchFamily="18" charset="0"/>
                <a:ea typeface="Aptos" panose="020B0004020202020204" pitchFamily="34" charset="0"/>
              </a:rPr>
              <a:t>greater brain activation throughout the brain, including in threat-sensitive salience network regions, which are highlighted in red </a:t>
            </a:r>
          </a:p>
          <a:p>
            <a:pPr rtl="0">
              <a:spcBef>
                <a:spcPts val="0"/>
              </a:spcBef>
              <a:spcAft>
                <a:spcPts val="0"/>
              </a:spcAft>
            </a:pPr>
            <a:endParaRPr lang="en-US" sz="1200" dirty="0">
              <a:latin typeface="+mn-lt"/>
              <a:cs typeface="Times New Roman" panose="02020603050405020304" pitchFamily="18" charset="0"/>
            </a:endParaRPr>
          </a:p>
          <a:p>
            <a:r>
              <a:rPr lang="en-US" sz="1200" dirty="0">
                <a:latin typeface="+mn-lt"/>
                <a:cs typeface="Times New Roman" panose="02020603050405020304" pitchFamily="18" charset="0"/>
              </a:rPr>
              <a:t>We’re looking at regions where glucose metabolism, indexing brain activity, was greater during stress </a:t>
            </a:r>
            <a:r>
              <a:rPr lang="en-US" sz="1200" i="1" dirty="0">
                <a:latin typeface="+mn-lt"/>
                <a:cs typeface="Times New Roman" panose="02020603050405020304" pitchFamily="18" charset="0"/>
              </a:rPr>
              <a:t>for those participants who had greater cortisol responses</a:t>
            </a:r>
          </a:p>
          <a:p>
            <a:r>
              <a:rPr lang="en-US" sz="1200" dirty="0">
                <a:latin typeface="+mn-lt"/>
              </a:rPr>
              <a:t>[NEXT]</a:t>
            </a:r>
          </a:p>
          <a:p>
            <a:r>
              <a:rPr lang="en-US" sz="1200" i="0" dirty="0">
                <a:latin typeface="+mn-lt"/>
                <a:cs typeface="Times New Roman" panose="02020603050405020304" pitchFamily="18" charset="0"/>
              </a:rPr>
              <a:t>The plot shows this positive correlation for the insula, dACC … </a:t>
            </a:r>
          </a:p>
          <a:p>
            <a:endParaRPr lang="en-US" sz="1200" i="0" dirty="0">
              <a:latin typeface="+mn-lt"/>
              <a:cs typeface="Times New Roman" panose="02020603050405020304" pitchFamily="18" charset="0"/>
            </a:endParaRPr>
          </a:p>
          <a:p>
            <a:endParaRPr lang="en-US" sz="1200" i="0" dirty="0">
              <a:latin typeface="+mn-l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noStrike" dirty="0">
                <a:latin typeface="+mn-lt"/>
              </a:rPr>
              <a:t>Yellow = all voxels showing significant pos corr w magnitude of stress-evoked cortisol</a:t>
            </a:r>
            <a:endParaRPr lang="en-US" sz="1200" i="0" strike="noStrike" dirty="0">
              <a:latin typeface="+mn-lt"/>
              <a:cs typeface="Times New Roman" panose="02020603050405020304" pitchFamily="18" charset="0"/>
            </a:endParaRPr>
          </a:p>
          <a:p>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1C0FE-3B51-0049-9DB4-0540649FA2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653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0" dirty="0">
                <a:latin typeface="+mn-lt"/>
                <a:cs typeface="Times New Roman" panose="02020603050405020304" pitchFamily="18" charset="0"/>
              </a:rPr>
              <a:t>And amygdala </a:t>
            </a:r>
            <a:endParaRPr lang="en-US" sz="18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1C0FE-3B51-0049-9DB4-0540649FA2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793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mn-lt"/>
                <a:cs typeface="Calibri" panose="020F0502020204030204" pitchFamily="34" charset="0"/>
              </a:rPr>
              <a:t>Supporting our central hypothesis, stress-related Salience Network activity predicted greater IL-23A mRNA expression following airway challenge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cs typeface="Calibri" panose="020F0502020204030204" pitchFamily="34" charset="0"/>
              </a:rPr>
              <a:t>:: in other words, </a:t>
            </a:r>
            <a:r>
              <a:rPr lang="en-US" sz="1200" b="0" dirty="0">
                <a:effectLst/>
                <a:latin typeface="+mn-lt"/>
                <a:cs typeface="Calibri" panose="020F0502020204030204" pitchFamily="34" charset="0"/>
              </a:rPr>
              <a:t>participants who showed this pattern of neural responses to stress also had increased airway inflammation in response to the allergen challenge</a:t>
            </a:r>
          </a:p>
          <a:p>
            <a:pPr rtl="0">
              <a:spcBef>
                <a:spcPts val="0"/>
              </a:spcBef>
              <a:spcAft>
                <a:spcPts val="0"/>
              </a:spcAft>
            </a:pPr>
            <a:endParaRPr lang="en-US" sz="1200" b="0" i="0" u="none" strike="noStrike" dirty="0">
              <a:solidFill>
                <a:srgbClr val="000000"/>
              </a:solidFill>
              <a:effectLst/>
              <a:latin typeface="+mn-lt"/>
              <a:cs typeface="Calibri" panose="020F0502020204030204" pitchFamily="34" charset="0"/>
            </a:endParaRPr>
          </a:p>
          <a:p>
            <a:pPr rtl="0">
              <a:spcBef>
                <a:spcPts val="0"/>
              </a:spcBef>
              <a:spcAft>
                <a:spcPts val="0"/>
              </a:spcAft>
            </a:pPr>
            <a:r>
              <a:rPr lang="en-US" sz="1200" b="0" i="0" u="none" strike="noStrike" dirty="0">
                <a:solidFill>
                  <a:srgbClr val="000000"/>
                </a:solidFill>
                <a:effectLst/>
                <a:latin typeface="+mn-lt"/>
                <a:cs typeface="Calibri" panose="020F0502020204030204" pitchFamily="34" charset="0"/>
              </a:rPr>
              <a:t>red are the voxels where brain activity was significantly greater in stress relative to control which also predicted airway inflammation [NEXT]</a:t>
            </a:r>
          </a:p>
          <a:p>
            <a:pPr rtl="0">
              <a:spcBef>
                <a:spcPts val="0"/>
              </a:spcBef>
              <a:spcAft>
                <a:spcPts val="0"/>
              </a:spcAft>
            </a:pPr>
            <a:endParaRPr lang="en-US" sz="1200" b="0" i="0" u="none" strike="noStrike" dirty="0">
              <a:solidFill>
                <a:srgbClr val="000000"/>
              </a:solidFill>
              <a:effectLst/>
              <a:latin typeface="+mn-lt"/>
              <a:cs typeface="Calibri" panose="020F0502020204030204" pitchFamily="34" charset="0"/>
            </a:endParaRPr>
          </a:p>
          <a:p>
            <a:r>
              <a:rPr lang="en-US" sz="1200" dirty="0">
                <a:latin typeface="+mn-lt"/>
                <a:cs typeface="Calibri" panose="020F0502020204030204" pitchFamily="34" charset="0"/>
              </a:rPr>
              <a:t>The plot shows this positive correlation, in the amygdala [NEXT] and the dACC</a:t>
            </a:r>
            <a:endParaRPr lang="en-US" sz="1200" b="0" i="1" u="none" strike="noStrike" dirty="0">
              <a:solidFill>
                <a:srgbClr val="000000"/>
              </a:solidFill>
              <a:effectLst/>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1" dirty="0">
                <a:latin typeface="+mn-lt"/>
                <a:cs typeface="Calibri" panose="020F0502020204030204" pitchFamily="34" charset="0"/>
              </a:rPr>
            </a:br>
            <a:endParaRPr lang="en-US" sz="1200" b="0" i="1" u="none" strike="noStrike" dirty="0">
              <a:solidFill>
                <a:srgbClr val="000000"/>
              </a:solidFill>
              <a:effectLst/>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1C0FE-3B51-0049-9DB4-0540649FA2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57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chronic stress enhanced effects of psychosocial stress on IL-17A mRNA expression in the airways</a:t>
            </a:r>
          </a:p>
          <a:p>
            <a:endParaRPr lang="en-US" dirty="0"/>
          </a:p>
          <a:p>
            <a:r>
              <a:rPr lang="en-US" dirty="0"/>
              <a:t>We assessed chronic stress at baseline using the UCLA Life Stress Interview, which is a semi-structured interview assessing personal and social functioning</a:t>
            </a:r>
          </a:p>
          <a:p>
            <a:endParaRPr lang="en-US" dirty="0"/>
          </a:p>
          <a:p>
            <a:r>
              <a:rPr lang="en-US" dirty="0"/>
              <a:t>Participants with higher levels of chronic stress showed potentiation of IL-17A mRNA expression following acute stress, whereas this IL17 response appeared to be blunted by the TSST for those with lower chronic stress; </a:t>
            </a:r>
          </a:p>
          <a:p>
            <a:r>
              <a:rPr lang="en-US" i="1" dirty="0"/>
              <a:t>This aligns with literature showing that chronic exposure to stress hormones can decrease the sensitivity of immune cells to the anti-inflammatory properties of stress hormones </a:t>
            </a:r>
          </a:p>
          <a:p>
            <a:br>
              <a:rPr lang="en-US" dirty="0"/>
            </a:br>
            <a:r>
              <a:rPr lang="en-US" dirty="0"/>
              <a:t>DID NOT MEDIAN SPLIT, analyzed as continuous </a:t>
            </a:r>
          </a:p>
          <a:p>
            <a:endParaRPr lang="en-US" sz="1200" b="0" i="0" u="none" strike="noStrike" dirty="0">
              <a:solidFill>
                <a:srgbClr val="000000"/>
              </a:solidFill>
              <a:effectLst/>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1C0FE-3B51-0049-9DB4-0540649FA2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79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6375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mn-lt"/>
                <a:cs typeface="Calibri" panose="020F0502020204030204" pitchFamily="34" charset="0"/>
              </a:rPr>
              <a:t>THE MAIN TAKEAWAY IS: individual differences in acute stress responses impact Th17-related inflammation in asthma</a:t>
            </a:r>
          </a:p>
          <a:p>
            <a:pPr rtl="0">
              <a:spcBef>
                <a:spcPts val="0"/>
              </a:spcBef>
              <a:spcAft>
                <a:spcPts val="0"/>
              </a:spcAft>
            </a:pPr>
            <a:r>
              <a:rPr lang="en-US" sz="1200" b="0" i="0" u="none" strike="noStrike" dirty="0">
                <a:solidFill>
                  <a:srgbClr val="000000"/>
                </a:solidFill>
                <a:effectLst/>
                <a:latin typeface="+mn-lt"/>
                <a:cs typeface="Calibri" panose="020F0502020204030204" pitchFamily="34" charset="0"/>
              </a:rPr>
              <a:t>Although psychosocial stress did not increase inflammatory responses </a:t>
            </a:r>
            <a:r>
              <a:rPr lang="en-US" sz="1200" b="0" i="1" u="none" strike="noStrike" dirty="0">
                <a:solidFill>
                  <a:srgbClr val="000000"/>
                </a:solidFill>
                <a:effectLst/>
                <a:latin typeface="+mn-lt"/>
                <a:cs typeface="Calibri" panose="020F0502020204030204" pitchFamily="34" charset="0"/>
              </a:rPr>
              <a:t>as a whole group</a:t>
            </a:r>
            <a:r>
              <a:rPr lang="en-US" sz="1200" b="0" i="0" u="none" strike="noStrike" dirty="0">
                <a:solidFill>
                  <a:srgbClr val="000000"/>
                </a:solidFill>
                <a:effectLst/>
                <a:latin typeface="+mn-lt"/>
                <a:cs typeface="Calibri" panose="020F0502020204030204" pitchFamily="34" charset="0"/>
              </a:rPr>
              <a:t>; [NEXT]</a:t>
            </a:r>
          </a:p>
          <a:p>
            <a:pPr rtl="0">
              <a:spcBef>
                <a:spcPts val="0"/>
              </a:spcBef>
              <a:spcAft>
                <a:spcPts val="0"/>
              </a:spcAft>
            </a:pPr>
            <a:r>
              <a:rPr lang="en-US" sz="1200" b="1" i="0" u="none" strike="noStrike" dirty="0">
                <a:solidFill>
                  <a:srgbClr val="000000"/>
                </a:solidFill>
                <a:effectLst/>
                <a:latin typeface="+mn-lt"/>
                <a:cs typeface="Calibri" panose="020F0502020204030204" pitchFamily="34" charset="0"/>
              </a:rPr>
              <a:t>variability</a:t>
            </a:r>
            <a:r>
              <a:rPr lang="en-US" sz="1200" b="0" i="0" u="none" strike="noStrike" dirty="0">
                <a:solidFill>
                  <a:srgbClr val="000000"/>
                </a:solidFill>
                <a:effectLst/>
                <a:latin typeface="+mn-lt"/>
                <a:cs typeface="Calibri" panose="020F0502020204030204" pitchFamily="34" charset="0"/>
              </a:rPr>
              <a:t> in stress responses impacted inflammation :</a:t>
            </a:r>
          </a:p>
          <a:p>
            <a:pPr rtl="0">
              <a:spcBef>
                <a:spcPts val="0"/>
              </a:spcBef>
              <a:spcAft>
                <a:spcPts val="0"/>
              </a:spcAft>
            </a:pPr>
            <a:r>
              <a:rPr lang="en-US" sz="1200" b="0" i="0" u="none" strike="noStrike" dirty="0">
                <a:solidFill>
                  <a:srgbClr val="000000"/>
                </a:solidFill>
                <a:effectLst/>
                <a:latin typeface="+mn-lt"/>
                <a:cs typeface="Calibri" panose="020F0502020204030204" pitchFamily="34" charset="0"/>
              </a:rPr>
              <a:t>more robust neural and cortisol responses to stress were associated w stronger Th17 inflammatory responses, </a:t>
            </a:r>
          </a:p>
          <a:p>
            <a:pPr rtl="0">
              <a:spcBef>
                <a:spcPts val="0"/>
              </a:spcBef>
              <a:spcAft>
                <a:spcPts val="0"/>
              </a:spcAft>
            </a:pPr>
            <a:r>
              <a:rPr lang="en-US" sz="1200" b="0" i="0" u="none" strike="noStrike" dirty="0">
                <a:solidFill>
                  <a:srgbClr val="000000"/>
                </a:solidFill>
                <a:effectLst/>
                <a:latin typeface="+mn-lt"/>
                <a:cs typeface="Calibri" panose="020F0502020204030204" pitchFamily="34" charset="0"/>
              </a:rPr>
              <a:t>As was higher chronic life stress</a:t>
            </a:r>
          </a:p>
          <a:p>
            <a:pPr rtl="0">
              <a:spcBef>
                <a:spcPts val="0"/>
              </a:spcBef>
              <a:spcAft>
                <a:spcPts val="0"/>
              </a:spcAft>
            </a:pPr>
            <a:endParaRPr lang="en-US" sz="1200" b="0" i="0" u="none" strike="noStrike" dirty="0">
              <a:solidFill>
                <a:srgbClr val="000000"/>
              </a:solidFill>
              <a:effectLst/>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Times New Roman" panose="02020603050405020304" pitchFamily="18" charset="0"/>
                <a:ea typeface="Times New Roman" panose="02020603050405020304" pitchFamily="18" charset="0"/>
              </a:rPr>
              <a:t>Stress-related salience network activation may therefore enhance Th17 inflammatory potential in asthma</a:t>
            </a:r>
            <a:endParaRPr lang="en-US" sz="1200" b="0" i="1" u="none" strike="noStrike" dirty="0">
              <a:solidFill>
                <a:srgbClr val="000000"/>
              </a:solidFill>
              <a:effectLst/>
              <a:latin typeface="+mn-lt"/>
              <a:cs typeface="Calibri" panose="020F0502020204030204" pitchFamily="34" charset="0"/>
            </a:endParaRPr>
          </a:p>
          <a:p>
            <a:pPr rtl="0">
              <a:spcBef>
                <a:spcPts val="0"/>
              </a:spcBef>
              <a:spcAft>
                <a:spcPts val="0"/>
              </a:spcAft>
            </a:pPr>
            <a:endParaRPr lang="en-US" sz="1200" b="0" i="1" u="none" strike="noStrike" dirty="0">
              <a:solidFill>
                <a:srgbClr val="000000"/>
              </a:solidFill>
              <a:effectLst/>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mn-lt"/>
                <a:cs typeface="Calibri" panose="020F0502020204030204" pitchFamily="34" charset="0"/>
              </a:rPr>
              <a:t>[suggests that those DON’T respond as much to acute stress don’t show as much inflammatory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latin typeface="+mn-lt"/>
              <a:cs typeface="Calibri" panose="020F0502020204030204" pitchFamily="34" charset="0"/>
            </a:endParaRPr>
          </a:p>
          <a:p>
            <a:pPr rtl="0">
              <a:spcBef>
                <a:spcPts val="0"/>
              </a:spcBef>
              <a:spcAft>
                <a:spcPts val="0"/>
              </a:spcAft>
            </a:pPr>
            <a:r>
              <a:rPr lang="en-US" sz="1200" b="0" i="1" u="none" strike="noStrike" dirty="0">
                <a:solidFill>
                  <a:srgbClr val="000000"/>
                </a:solidFill>
                <a:effectLst/>
                <a:latin typeface="+mn-lt"/>
                <a:cs typeface="Calibri" panose="020F0502020204030204" pitchFamily="34" charset="0"/>
                <a:sym typeface="Wingdings" pitchFamily="2" charset="2"/>
              </a:rPr>
              <a:t>HPA as a mechanism connecting brain to inflammatory responses?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effectLst/>
                <a:latin typeface="+mn-lt"/>
                <a:cs typeface="Calibri" panose="020F0502020204030204" pitchFamily="34" charset="0"/>
              </a:rPr>
              <a:t>… and that the impacts of asthma may extend beyond just a disease of the airways? </a:t>
            </a:r>
          </a:p>
        </p:txBody>
      </p:sp>
    </p:spTree>
    <p:extLst>
      <p:ext uri="{BB962C8B-B14F-4D97-AF65-F5344CB8AC3E}">
        <p14:creationId xmlns:p14="http://schemas.microsoft.com/office/powerpoint/2010/main" val="1854352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a:spcBef>
                <a:spcPts val="0"/>
              </a:spcBef>
              <a:spcAft>
                <a:spcPts val="0"/>
              </a:spcAft>
              <a:buFontTx/>
              <a:buNone/>
            </a:pPr>
            <a:r>
              <a:rPr lang="en-US" sz="1200" b="0" i="0" u="none" strike="noStrike" dirty="0">
                <a:solidFill>
                  <a:srgbClr val="000000"/>
                </a:solidFill>
                <a:effectLst/>
                <a:latin typeface="+mn-lt"/>
                <a:cs typeface="Calibri" panose="020F0502020204030204" pitchFamily="34" charset="0"/>
              </a:rPr>
              <a:t>This matters in the broader context! there is a need for more integrative treatment and prevention approaches in asthma, bc current treatments are based on symptoms rather than underlying biology and rarely consider factors beyond the airways [NEXT]</a:t>
            </a:r>
          </a:p>
          <a:p>
            <a:pPr marL="171450" indent="-171450" rtl="0">
              <a:spcBef>
                <a:spcPts val="0"/>
              </a:spcBef>
              <a:spcAft>
                <a:spcPts val="0"/>
              </a:spcAft>
              <a:buFontTx/>
              <a:buChar char="-"/>
            </a:pPr>
            <a:r>
              <a:rPr lang="en-US" sz="1200" b="0" i="0" u="none" strike="noStrike" dirty="0">
                <a:solidFill>
                  <a:srgbClr val="000000"/>
                </a:solidFill>
                <a:effectLst/>
                <a:latin typeface="+mn-lt"/>
                <a:cs typeface="Calibri" panose="020F0502020204030204" pitchFamily="34" charset="0"/>
              </a:rPr>
              <a:t>For instance, this work suggests that corticosteroids, a current front-line anti-inflammatory treatment, may be less effective for those with greater stress reactivity or higher chronic stress… alternatives may be needed [NEXT]</a:t>
            </a:r>
          </a:p>
          <a:p>
            <a:pPr marL="171450" indent="-171450" rtl="0">
              <a:spcBef>
                <a:spcPts val="0"/>
              </a:spcBef>
              <a:spcAft>
                <a:spcPts val="0"/>
              </a:spcAft>
              <a:buFontTx/>
              <a:buChar char="-"/>
            </a:pPr>
            <a:r>
              <a:rPr lang="en-US" sz="1200" b="0" i="0" u="none" strike="noStrike" dirty="0">
                <a:solidFill>
                  <a:srgbClr val="000000"/>
                </a:solidFill>
                <a:effectLst/>
                <a:latin typeface="+mn-lt"/>
                <a:cs typeface="Calibri" panose="020F0502020204030204" pitchFamily="34" charset="0"/>
              </a:rPr>
              <a:t>Similarly, our results suggest that reducing stress and its effects may be useful for preventing worse airway inflammation for some</a:t>
            </a:r>
          </a:p>
          <a:p>
            <a:pPr marL="628650" lvl="1" indent="-171450" rtl="0">
              <a:spcBef>
                <a:spcPts val="0"/>
              </a:spcBef>
              <a:spcAft>
                <a:spcPts val="0"/>
              </a:spcAft>
              <a:buFontTx/>
              <a:buChar char="-"/>
            </a:pPr>
            <a:r>
              <a:rPr lang="en-US" sz="1200" b="0" i="0" u="none" strike="noStrike" dirty="0">
                <a:solidFill>
                  <a:srgbClr val="000000"/>
                </a:solidFill>
                <a:effectLst/>
                <a:latin typeface="+mn-lt"/>
                <a:cs typeface="Calibri" panose="020F0502020204030204" pitchFamily="34" charset="0"/>
              </a:rPr>
              <a:t>in fact, we have shown that mindfulness-based stress reduction can impact the relationships between psych </a:t>
            </a:r>
            <a:r>
              <a:rPr lang="en-US" sz="1200" b="0" i="0" u="none" strike="noStrike" dirty="0" err="1">
                <a:solidFill>
                  <a:srgbClr val="000000"/>
                </a:solidFill>
                <a:effectLst/>
                <a:latin typeface="+mn-lt"/>
                <a:cs typeface="Calibri" panose="020F0502020204030204" pitchFamily="34" charset="0"/>
              </a:rPr>
              <a:t>symp</a:t>
            </a:r>
            <a:r>
              <a:rPr lang="en-US" sz="1200" b="0" i="0" u="none" strike="noStrike" dirty="0">
                <a:solidFill>
                  <a:srgbClr val="000000"/>
                </a:solidFill>
                <a:effectLst/>
                <a:latin typeface="+mn-lt"/>
                <a:cs typeface="Calibri" panose="020F0502020204030204" pitchFamily="34" charset="0"/>
              </a:rPr>
              <a:t> and airway inflammation! </a:t>
            </a:r>
            <a:endParaRPr lang="en-US" sz="1200" b="0" i="0" u="none" strike="sngStrike" dirty="0">
              <a:solidFill>
                <a:srgbClr val="000000"/>
              </a:solidFill>
              <a:effectLst/>
              <a:latin typeface="+mn-lt"/>
              <a:cs typeface="Calibri" panose="020F0502020204030204" pitchFamily="34" charset="0"/>
            </a:endParaRPr>
          </a:p>
          <a:p>
            <a:pPr rtl="0">
              <a:spcBef>
                <a:spcPts val="0"/>
              </a:spcBef>
              <a:spcAft>
                <a:spcPts val="0"/>
              </a:spcAft>
            </a:pPr>
            <a:endParaRPr lang="en-US" sz="1200" b="0" i="0" u="none" strike="noStrike" dirty="0">
              <a:solidFill>
                <a:srgbClr val="000000"/>
              </a:solidFill>
              <a:effectLst/>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cs typeface="Calibri" panose="020F0502020204030204" pitchFamily="34" charset="0"/>
              </a:rPr>
              <a:t>This work provides a motivation &amp; foundation for future research to develop interventions tailored to individual diffs in airway disease [next], </a:t>
            </a:r>
            <a:r>
              <a:rPr lang="en-US" sz="1200" b="0" i="0" u="none" strike="noStrike" dirty="0">
                <a:solidFill>
                  <a:srgbClr val="000000"/>
                </a:solidFill>
                <a:effectLst/>
                <a:latin typeface="Times New Roman" panose="02020603050405020304" pitchFamily="18" charset="0"/>
              </a:rPr>
              <a:t>targeting both pulmonary (e.g., Th17-related paths) and extrapulmonary (e.g., stress-related) processes in airway diseases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1" u="none" strike="noStrike" dirty="0">
                <a:solidFill>
                  <a:srgbClr val="000000"/>
                </a:solidFill>
                <a:effectLst/>
                <a:latin typeface="+mn-lt"/>
                <a:cs typeface="Calibri" panose="020F0502020204030204" pitchFamily="34" charset="0"/>
              </a:rPr>
              <a:t>Neuro target for behavioral strategies? </a:t>
            </a:r>
          </a:p>
          <a:p>
            <a:pPr rtl="0">
              <a:spcBef>
                <a:spcPts val="0"/>
              </a:spcBef>
              <a:spcAft>
                <a:spcPts val="0"/>
              </a:spcAft>
            </a:pPr>
            <a:endParaRPr lang="en-US" sz="1200" b="0" i="0" u="none" strike="noStrike" dirty="0">
              <a:solidFill>
                <a:srgbClr val="000000"/>
              </a:solidFill>
              <a:effectLst/>
              <a:latin typeface="+mn-lt"/>
              <a:cs typeface="Calibri" panose="020F0502020204030204" pitchFamily="34" charset="0"/>
            </a:endParaRPr>
          </a:p>
          <a:p>
            <a:pPr rtl="0">
              <a:spcBef>
                <a:spcPts val="0"/>
              </a:spcBef>
              <a:spcAft>
                <a:spcPts val="0"/>
              </a:spcAft>
            </a:pPr>
            <a:endParaRPr lang="en-US" sz="1200" b="0" i="0" u="none" strike="noStrike" dirty="0">
              <a:solidFill>
                <a:srgbClr val="000000"/>
              </a:solidFill>
              <a:effectLst/>
              <a:latin typeface="+mn-lt"/>
              <a:cs typeface="Calibri" panose="020F0502020204030204" pitchFamily="34" charset="0"/>
            </a:endParaRPr>
          </a:p>
          <a:p>
            <a:pPr rtl="0">
              <a:spcBef>
                <a:spcPts val="0"/>
              </a:spcBef>
              <a:spcAft>
                <a:spcPts val="0"/>
              </a:spcAft>
            </a:pPr>
            <a:endParaRPr lang="en-US" sz="1200" b="0" i="0" u="none" strike="noStrike" dirty="0">
              <a:solidFill>
                <a:srgbClr val="000000"/>
              </a:solidFill>
              <a:effectLst/>
              <a:latin typeface="+mn-lt"/>
              <a:cs typeface="Calibri" panose="020F0502020204030204" pitchFamily="34" charset="0"/>
            </a:endParaRPr>
          </a:p>
        </p:txBody>
      </p:sp>
    </p:spTree>
    <p:extLst>
      <p:ext uri="{BB962C8B-B14F-4D97-AF65-F5344CB8AC3E}">
        <p14:creationId xmlns:p14="http://schemas.microsoft.com/office/powerpoint/2010/main" val="683646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mn-lt"/>
              </a:rPr>
              <a:t>Thank you to the extraordinary team that made this work possible! 🙂</a:t>
            </a:r>
            <a:endParaRPr lang="en-US" sz="1200" dirty="0">
              <a:latin typeface="+mn-lt"/>
            </a:endParaRPr>
          </a:p>
        </p:txBody>
      </p:sp>
      <p:sp>
        <p:nvSpPr>
          <p:cNvPr id="4" name="Slide Number Placeholder 3"/>
          <p:cNvSpPr>
            <a:spLocks noGrp="1"/>
          </p:cNvSpPr>
          <p:nvPr>
            <p:ph type="sldNum" sz="quarter" idx="5"/>
          </p:nvPr>
        </p:nvSpPr>
        <p:spPr/>
        <p:txBody>
          <a:bodyPr/>
          <a:lstStyle/>
          <a:p>
            <a:fld id="{1FB12A45-60FA-7F47-8F43-60EC828047F5}" type="slidenum">
              <a:rPr lang="en-US" smtClean="0"/>
              <a:t>21</a:t>
            </a:fld>
            <a:endParaRPr lang="en-US"/>
          </a:p>
        </p:txBody>
      </p:sp>
    </p:spTree>
    <p:extLst>
      <p:ext uri="{BB962C8B-B14F-4D97-AF65-F5344CB8AC3E}">
        <p14:creationId xmlns:p14="http://schemas.microsoft.com/office/powerpoint/2010/main" val="1355848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6591E-6D0F-BF40-867F-6B33C6E6AC7E}" type="slidenum">
              <a:rPr lang="en-US" smtClean="0"/>
              <a:t>22</a:t>
            </a:fld>
            <a:endParaRPr lang="en-US"/>
          </a:p>
        </p:txBody>
      </p:sp>
    </p:spTree>
    <p:extLst>
      <p:ext uri="{BB962C8B-B14F-4D97-AF65-F5344CB8AC3E}">
        <p14:creationId xmlns:p14="http://schemas.microsoft.com/office/powerpoint/2010/main" val="2575433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IL-17 and IL-23 can increase glucocorticoid receptor-</a:t>
            </a:r>
            <a:r>
              <a:rPr lang="el-GR" dirty="0"/>
              <a:t>β </a:t>
            </a:r>
            <a:r>
              <a:rPr lang="en-US" dirty="0"/>
              <a:t>expression, which has been linked to steroid resistance in adults with asthma </a:t>
            </a:r>
          </a:p>
          <a:p>
            <a:pPr marL="628650" lvl="1" indent="-171450">
              <a:buFontTx/>
              <a:buChar char="-"/>
            </a:pPr>
            <a:r>
              <a:rPr lang="en-US" dirty="0"/>
              <a:t>GR-b interacts w DNA but not corticosteroids </a:t>
            </a:r>
          </a:p>
          <a:p>
            <a:pPr marL="171450" indent="-171450">
              <a:buFontTx/>
              <a:buChar char="-"/>
            </a:pPr>
            <a:endParaRPr lang="en-US" dirty="0"/>
          </a:p>
          <a:p>
            <a:pPr marL="171450" indent="-171450">
              <a:buFontTx/>
              <a:buChar char="-"/>
            </a:pPr>
            <a:r>
              <a:rPr lang="en-US" dirty="0"/>
              <a:t>MBSR: those on steroids </a:t>
            </a:r>
            <a:r>
              <a:rPr lang="en-US" i="1" dirty="0"/>
              <a:t>with high inflammation, indicating steroids weren’t working for them</a:t>
            </a:r>
            <a:r>
              <a:rPr lang="en-US" i="0" dirty="0"/>
              <a:t>, respond to MBSR </a:t>
            </a:r>
            <a:endParaRPr lang="en-US" dirty="0"/>
          </a:p>
          <a:p>
            <a:pPr marL="171450" indent="-171450">
              <a:buFontTx/>
              <a:buChar char="-"/>
            </a:pPr>
            <a:endParaRPr lang="en-US" dirty="0"/>
          </a:p>
          <a:p>
            <a:r>
              <a:rPr lang="en-US" dirty="0"/>
              <a:t>Racial/ethnic homogeneity: Mostly White-identifying (~90%), 2 Black/African American, 2 multiracial, 1 Asian</a:t>
            </a:r>
            <a:endParaRPr lang="en-US" b="0" i="0" dirty="0">
              <a:solidFill>
                <a:schemeClr val="tx2"/>
              </a:solidFill>
              <a:latin typeface="+mn-lt"/>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My findings may have limited generalizability due to this demographic gap. This is particularly relevant because asthma disproportionately affects individuals identifying as Black NH, American Indian NH, and Multiracial NH ( CDC, 2023). The applicability of my relationships beyond this sample’s specific demographic may require further investigation.</a:t>
            </a:r>
            <a:endParaRPr lang="en-US" sz="1200" dirty="0">
              <a:effectLst/>
              <a:latin typeface="Times New Roman" panose="02020603050405020304" pitchFamily="18" charset="0"/>
              <a:ea typeface="Arial" panose="020B0604020202020204" pitchFamily="34" charset="0"/>
              <a:cs typeface="Arial" panose="020B0604020202020204" pitchFamily="34" charset="0"/>
            </a:endParaRPr>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dirty="0">
                <a:solidFill>
                  <a:srgbClr val="000000"/>
                </a:solidFill>
                <a:effectLst/>
                <a:latin typeface="Times New Roman" panose="02020603050405020304" pitchFamily="18" charset="0"/>
              </a:rPr>
              <a:t>this sample had a MUCH less robust response to acute stress (cortisol comparison) – ecological validity of stressor and variability in what ppl find stressful; </a:t>
            </a:r>
            <a:r>
              <a:rPr lang="en-US" sz="1200" b="0" i="1" u="none" strike="noStrike" dirty="0">
                <a:solidFill>
                  <a:srgbClr val="000000"/>
                </a:solidFill>
                <a:effectLst/>
                <a:latin typeface="Times New Roman" panose="02020603050405020304" pitchFamily="18" charset="0"/>
              </a:rPr>
              <a:t>also think about perceived threat</a:t>
            </a:r>
            <a:r>
              <a:rPr lang="en-US" sz="1200" b="0" i="0" u="none" strike="noStrike" dirty="0">
                <a:solidFill>
                  <a:srgbClr val="000000"/>
                </a:solidFill>
                <a:effectLst/>
                <a:latin typeface="Times New Roman" panose="02020603050405020304" pitchFamily="18" charset="0"/>
              </a:rPr>
              <a:t> individual variability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dirty="0">
                <a:solidFill>
                  <a:srgbClr val="000000"/>
                </a:solidFill>
                <a:effectLst/>
                <a:latin typeface="Times New Roman" panose="02020603050405020304" pitchFamily="18" charset="0"/>
              </a:rPr>
              <a:t>SNS responses we didn’t measure could have moderating influences</a:t>
            </a:r>
            <a:r>
              <a:rPr lang="en-US"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Depression: not a depressed sample, but there was a good amount of variability (almost half had clinically significant mild-severe </a:t>
            </a:r>
            <a:r>
              <a:rPr lang="en-US" dirty="0" err="1"/>
              <a:t>depr</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i="1"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1" dirty="0"/>
              <a:t>Stress responses, including increased cortisol expression, impact asthma in part by altering glucocorticoid and adrenergic receptor expression, leading to altered airway responses to anti-inflammatory and bronchodilator treatments</a:t>
            </a:r>
            <a:endParaRPr lang="en-US" sz="1200" b="0" i="1" u="none" strike="noStrike" dirty="0">
              <a:solidFill>
                <a:srgbClr val="000000"/>
              </a:solidFill>
              <a:effectLst/>
              <a:latin typeface="+mn-lt"/>
              <a:cs typeface="Calibri" panose="020F0502020204030204" pitchFamily="34" charset="0"/>
            </a:endParaRPr>
          </a:p>
          <a:p>
            <a:endParaRPr lang="en-US" dirty="0"/>
          </a:p>
          <a:p>
            <a:pPr marL="171450" indent="-171450">
              <a:buFontTx/>
              <a:buChar char="-"/>
            </a:pPr>
            <a:r>
              <a:rPr lang="en-US" dirty="0"/>
              <a:t>sex: more prevalent in M until adolescence then F ~~~ </a:t>
            </a:r>
            <a:r>
              <a:rPr lang="en-US" i="1" dirty="0"/>
              <a:t>related to depression?? </a:t>
            </a:r>
            <a:endParaRPr lang="en-US" i="0" dirty="0"/>
          </a:p>
          <a:p>
            <a:pPr marL="171450" indent="-171450">
              <a:buFontTx/>
              <a:buChar char="-"/>
            </a:pPr>
            <a:r>
              <a:rPr lang="en-US" dirty="0"/>
              <a:t>Age: avg age of asthma onset was 10y; asthma often a childhood disease//effects may start accumulating early, indeed Claire’s work w the ABCD dataset </a:t>
            </a:r>
          </a:p>
          <a:p>
            <a:pPr marL="171450" indent="-171450">
              <a:buFontTx/>
              <a:buChar char="-"/>
            </a:pPr>
            <a:r>
              <a:rPr lang="en-US" dirty="0"/>
              <a:t>BRAIN: measuring these inflammatory cytokines/mRNA in the airways, what abt neuroinflammation? </a:t>
            </a:r>
          </a:p>
          <a:p>
            <a:endParaRPr lang="en-US" dirty="0"/>
          </a:p>
          <a:p>
            <a:endParaRPr lang="en-US" dirty="0"/>
          </a:p>
        </p:txBody>
      </p:sp>
      <p:sp>
        <p:nvSpPr>
          <p:cNvPr id="4" name="Slide Number Placeholder 3"/>
          <p:cNvSpPr>
            <a:spLocks noGrp="1"/>
          </p:cNvSpPr>
          <p:nvPr>
            <p:ph type="sldNum" sz="quarter" idx="5"/>
          </p:nvPr>
        </p:nvSpPr>
        <p:spPr/>
        <p:txBody>
          <a:bodyPr/>
          <a:lstStyle/>
          <a:p>
            <a:fld id="{D0C6591E-6D0F-BF40-867F-6B33C6E6AC7E}" type="slidenum">
              <a:rPr lang="en-US" smtClean="0"/>
              <a:t>23</a:t>
            </a:fld>
            <a:endParaRPr lang="en-US"/>
          </a:p>
        </p:txBody>
      </p:sp>
    </p:spTree>
    <p:extLst>
      <p:ext uri="{BB962C8B-B14F-4D97-AF65-F5344CB8AC3E}">
        <p14:creationId xmlns:p14="http://schemas.microsoft.com/office/powerpoint/2010/main" val="4057093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mn-lt"/>
              </a:rPr>
              <a:t>Tying these results together, we also found that stress-induced cortisol correlated with IL-23A mRNA expression in the airways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mn-lt"/>
              </a:rPr>
              <a:t>those who had a greater cortisol response in the stress condition, also showed more inflammation in the airways after the stress condition, </a:t>
            </a:r>
            <a:r>
              <a:rPr lang="en-US" sz="1200" b="0" i="0" u="none" strike="noStrike" dirty="0">
                <a:solidFill>
                  <a:srgbClr val="000000"/>
                </a:solidFill>
                <a:effectLst/>
                <a:latin typeface="+mn-lt"/>
              </a:rPr>
              <a:t>suggesting a stress-related facilitation of airway inflammation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rPr>
              <a:t>Interesting bc Corticosteroids are a first line of treatment for inflammatory asthma… Suggests something about who those treatments may not be helpful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u="none" strike="no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dirty="0">
                <a:solidFill>
                  <a:srgbClr val="000000"/>
                </a:solidFill>
                <a:effectLst/>
                <a:latin typeface="+mn-lt"/>
              </a:rPr>
              <a:t>some evidence that HPA axis changes are independent of medication 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u="none" strike="no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dirty="0">
                <a:solidFill>
                  <a:srgbClr val="000000"/>
                </a:solidFill>
                <a:effectLst/>
                <a:latin typeface="+mn-lt"/>
              </a:rPr>
              <a:t>=&gt; Given that salience network regions correlate with stress, inflammatory responses, and physio responses;;; </a:t>
            </a:r>
            <a:r>
              <a:rPr lang="en-US" sz="1800" b="0" i="1" u="none" strike="noStrike" dirty="0">
                <a:solidFill>
                  <a:srgbClr val="000000"/>
                </a:solidFill>
                <a:effectLst/>
                <a:latin typeface="Times New Roman" panose="02020603050405020304" pitchFamily="18" charset="0"/>
              </a:rPr>
              <a:t>HPA axis stress reactivity appears to link threat-sensitive salience network activity with Th17-related inflammation, in a context of acute stress </a:t>
            </a:r>
            <a:endParaRPr lang="en-US" sz="1200" b="1" i="1" u="none" strike="no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mn-lt"/>
            </a:endParaRPr>
          </a:p>
          <a:p>
            <a:pPr rtl="0">
              <a:spcBef>
                <a:spcPts val="0"/>
              </a:spcBef>
              <a:spcAft>
                <a:spcPts val="0"/>
              </a:spcAft>
            </a:pPr>
            <a:endParaRPr lang="en-US" sz="1200" b="0" i="0" u="none" strike="noStrike" dirty="0">
              <a:solidFill>
                <a:srgbClr val="000000"/>
              </a:solidFill>
              <a:effectLst/>
              <a:latin typeface="+mn-lt"/>
            </a:endParaRPr>
          </a:p>
          <a:p>
            <a:pPr rtl="0">
              <a:spcBef>
                <a:spcPts val="0"/>
              </a:spcBef>
              <a:spcAft>
                <a:spcPts val="0"/>
              </a:spcAft>
            </a:pPr>
            <a:endParaRPr lang="en-US" sz="1200" b="0" i="0" u="none" strike="noStrike" dirty="0">
              <a:solidFill>
                <a:srgbClr val="000000"/>
              </a:solidFill>
              <a:effectLst/>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1C0FE-3B51-0049-9DB4-0540649FA2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8242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responses, including increased cortisol expression, impact asthma in part by altering glucocorticoid and adrenergic receptor expression, leading to altered airway responses to anti-inflammatory and bronchodilator treatments </a:t>
            </a:r>
          </a:p>
          <a:p>
            <a:endParaRPr lang="en-US" dirty="0"/>
          </a:p>
          <a:p>
            <a:r>
              <a:rPr lang="en-US" dirty="0" err="1"/>
              <a:t>Barnthouse</a:t>
            </a:r>
            <a:r>
              <a:rPr lang="en-US" dirty="0"/>
              <a:t> &amp; Jones (https://</a:t>
            </a:r>
            <a:r>
              <a:rPr lang="en-US" dirty="0" err="1"/>
              <a:t>link.springer.com</a:t>
            </a:r>
            <a:r>
              <a:rPr lang="en-US" dirty="0"/>
              <a:t>/article/10.1007/s12016-019-08736-x) 2019 Clin Rev Allergy &amp; Immunol</a:t>
            </a:r>
          </a:p>
        </p:txBody>
      </p:sp>
      <p:sp>
        <p:nvSpPr>
          <p:cNvPr id="4" name="Slide Number Placeholder 3"/>
          <p:cNvSpPr>
            <a:spLocks noGrp="1"/>
          </p:cNvSpPr>
          <p:nvPr>
            <p:ph type="sldNum" sz="quarter" idx="5"/>
          </p:nvPr>
        </p:nvSpPr>
        <p:spPr/>
        <p:txBody>
          <a:bodyPr/>
          <a:lstStyle/>
          <a:p>
            <a:fld id="{D0C6591E-6D0F-BF40-867F-6B33C6E6AC7E}" type="slidenum">
              <a:rPr lang="en-US" smtClean="0"/>
              <a:t>27</a:t>
            </a:fld>
            <a:endParaRPr lang="en-US"/>
          </a:p>
        </p:txBody>
      </p:sp>
    </p:spTree>
    <p:extLst>
      <p:ext uri="{BB962C8B-B14F-4D97-AF65-F5344CB8AC3E}">
        <p14:creationId xmlns:p14="http://schemas.microsoft.com/office/powerpoint/2010/main" val="742075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19-45y (M = 26.2)</a:t>
            </a:r>
          </a:p>
          <a:p>
            <a:r>
              <a:rPr lang="en-US" dirty="0"/>
              <a:t>28 total participants w full data, 18 female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2"/>
                </a:solidFill>
                <a:latin typeface="+mn-lt"/>
                <a:cs typeface="Tahoma" panose="020B0604030504040204" pitchFamily="34" charset="0"/>
              </a:rPr>
              <a:t>Small sample size, limited ability to detect small effects</a:t>
            </a:r>
            <a:endParaRPr lang="en-US" dirty="0"/>
          </a:p>
          <a:p>
            <a:endParaRPr lang="en-US" dirty="0"/>
          </a:p>
          <a:p>
            <a:r>
              <a:rPr lang="en-US" dirty="0"/>
              <a:t>Racial/ethnic homogeneity: Mostly White-identifying (~90%), 2 Black/African American, 2 multiracial, 1 Asian</a:t>
            </a:r>
            <a:endParaRPr lang="en-US" b="0" i="0" dirty="0">
              <a:solidFill>
                <a:schemeClr val="tx2"/>
              </a:solidFill>
              <a:latin typeface="+mn-lt"/>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My findings may have limited generalizability due to this demographic gap. This is particularly relevant because asthma disproportionately affects individuals identifying as Black NH, American Indian NH, and Multiracial NH ( CDC, 2023). The applicability of my relationships beyond this sample’s specific demographic may require further investigation.</a:t>
            </a:r>
            <a:endParaRPr lang="en-US" sz="1800" dirty="0">
              <a:effectLst/>
              <a:latin typeface="Times New Roman" panose="02020603050405020304" pitchFamily="18" charset="0"/>
              <a:ea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5441C0FE-3B51-0049-9DB4-0540649FA217}" type="slidenum">
              <a:rPr lang="en-US" smtClean="0"/>
              <a:t>28</a:t>
            </a:fld>
            <a:endParaRPr lang="en-US"/>
          </a:p>
        </p:txBody>
      </p:sp>
    </p:spTree>
    <p:extLst>
      <p:ext uri="{BB962C8B-B14F-4D97-AF65-F5344CB8AC3E}">
        <p14:creationId xmlns:p14="http://schemas.microsoft.com/office/powerpoint/2010/main" val="1189849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Times New Roman" panose="02020603050405020304" pitchFamily="18" charset="0"/>
              </a:rPr>
              <a:t>Outside the salience network, glucose metabolism was altered in threat-related regions across the brain, in a pattern that may reflect a shift in how resources are allocated, </a:t>
            </a:r>
            <a:r>
              <a:rPr lang="en-US" sz="1200" b="0" i="0" u="none" strike="sngStrike" dirty="0">
                <a:solidFill>
                  <a:srgbClr val="000000"/>
                </a:solidFill>
                <a:effectLst/>
                <a:latin typeface="Times New Roman" panose="02020603050405020304" pitchFamily="18" charset="0"/>
              </a:rPr>
              <a:t>to prioritize regions that promote energy mobilization</a:t>
            </a:r>
          </a:p>
          <a:p>
            <a:endParaRPr lang="en-US" sz="1200" b="0" i="0" u="none" strike="noStrike" dirty="0">
              <a:solidFill>
                <a:srgbClr val="000000"/>
              </a:solidFill>
              <a:effectLst/>
              <a:latin typeface="Times New Roman" panose="02020603050405020304" pitchFamily="18" charset="0"/>
              <a:cs typeface="Calibri" panose="020F0502020204030204" pitchFamily="34" charset="0"/>
            </a:endParaRPr>
          </a:p>
          <a:p>
            <a:r>
              <a:rPr lang="en-US" sz="1200" dirty="0"/>
              <a:t>Stress was associated with </a:t>
            </a:r>
            <a:r>
              <a:rPr lang="en-US" sz="1200" i="1" dirty="0"/>
              <a:t>increased</a:t>
            </a:r>
            <a:r>
              <a:rPr lang="en-US" sz="1200" dirty="0"/>
              <a:t> glucose metabolism in the cerebellum, </a:t>
            </a:r>
          </a:p>
          <a:p>
            <a:r>
              <a:rPr lang="en-US" sz="1200" dirty="0"/>
              <a:t>a region traditionally known for its role in movement/balance, but which has increasingly been identified as being important in EMOTION/cognition; </a:t>
            </a:r>
            <a:r>
              <a:rPr lang="en-US" sz="1200" dirty="0" err="1"/>
              <a:t>andshowing</a:t>
            </a:r>
            <a:r>
              <a:rPr lang="en-US" sz="1200" dirty="0"/>
              <a:t>  structural and functional changes in asthma</a:t>
            </a:r>
          </a:p>
          <a:p>
            <a:endParaRPr lang="en-US" sz="1200" dirty="0"/>
          </a:p>
          <a:p>
            <a:r>
              <a:rPr lang="en-US" sz="1200" dirty="0"/>
              <a:t>May also be involved in mobilizing energy/response to stress </a:t>
            </a:r>
          </a:p>
          <a:p>
            <a:endParaRPr lang="en-US" sz="1200" b="0" i="0" u="none" strike="noStrike" dirty="0">
              <a:solidFill>
                <a:srgbClr val="000000"/>
              </a:solidFill>
              <a:effectLst/>
              <a:latin typeface="Times New Roman" panose="02020603050405020304" pitchFamily="18" charset="0"/>
            </a:endParaRPr>
          </a:p>
          <a:p>
            <a:endParaRPr lang="en-US" dirty="0">
              <a:latin typeface="+mn-lt"/>
              <a:cs typeface="Calibri" panose="020F0502020204030204" pitchFamily="34" charset="0"/>
            </a:endParaRPr>
          </a:p>
          <a:p>
            <a:r>
              <a:rPr lang="en-US" dirty="0">
                <a:latin typeface="+mn-lt"/>
                <a:cs typeface="Calibri" panose="020F0502020204030204" pitchFamily="34" charset="0"/>
              </a:rPr>
              <a:t>In addition to widespread increases in glucose metabolism across the brain, Stress was associated with </a:t>
            </a:r>
            <a:r>
              <a:rPr lang="en-US" i="1" dirty="0">
                <a:latin typeface="+mn-lt"/>
                <a:cs typeface="Calibri" panose="020F0502020204030204" pitchFamily="34" charset="0"/>
              </a:rPr>
              <a:t>decreased</a:t>
            </a:r>
            <a:r>
              <a:rPr lang="en-US" dirty="0">
                <a:latin typeface="+mn-lt"/>
                <a:cs typeface="Calibri" panose="020F0502020204030204" pitchFamily="34" charset="0"/>
              </a:rPr>
              <a:t> glucose metabolism in the motor/premotor cortex. This pattern is consistent with a freezing response, characterized by less efficient motor planning and execution</a:t>
            </a:r>
          </a:p>
          <a:p>
            <a:r>
              <a:rPr lang="en-US" dirty="0">
                <a:latin typeface="+mn-lt"/>
                <a:cs typeface="Calibri" panose="020F0502020204030204" pitchFamily="34" charset="0"/>
              </a:rPr>
              <a:t>Studies in non-human primates have correlated </a:t>
            </a:r>
            <a:r>
              <a:rPr lang="en-US" b="1" dirty="0">
                <a:latin typeface="+mn-lt"/>
                <a:cs typeface="Calibri" panose="020F0502020204030204" pitchFamily="34" charset="0"/>
              </a:rPr>
              <a:t>decreased motor cortex activity</a:t>
            </a:r>
            <a:r>
              <a:rPr lang="en-US" dirty="0">
                <a:latin typeface="+mn-lt"/>
                <a:cs typeface="Calibri" panose="020F0502020204030204" pitchFamily="34" charset="0"/>
              </a:rPr>
              <a:t> with freezing responses to stress</a:t>
            </a:r>
          </a:p>
          <a:p>
            <a:endParaRPr lang="en-US" dirty="0">
              <a:latin typeface="+mn-lt"/>
              <a:cs typeface="Calibri" panose="020F0502020204030204" pitchFamily="34" charset="0"/>
            </a:endParaRPr>
          </a:p>
          <a:p>
            <a:r>
              <a:rPr lang="en-US" dirty="0">
                <a:latin typeface="+mn-lt"/>
                <a:cs typeface="Calibri" panose="020F0502020204030204" pitchFamily="34" charset="0"/>
              </a:rPr>
              <a:t>Taken together, this pattern suggests a more comprehensive profile of stress responses </a:t>
            </a:r>
          </a:p>
        </p:txBody>
      </p:sp>
      <p:sp>
        <p:nvSpPr>
          <p:cNvPr id="4" name="Slide Number Placeholder 3"/>
          <p:cNvSpPr>
            <a:spLocks noGrp="1"/>
          </p:cNvSpPr>
          <p:nvPr>
            <p:ph type="sldNum" sz="quarter" idx="5"/>
          </p:nvPr>
        </p:nvSpPr>
        <p:spPr/>
        <p:txBody>
          <a:bodyPr/>
          <a:lstStyle/>
          <a:p>
            <a:fld id="{5441C0FE-3B51-0049-9DB4-0540649FA217}" type="slidenum">
              <a:rPr lang="en-US" smtClean="0"/>
              <a:t>29</a:t>
            </a:fld>
            <a:endParaRPr lang="en-US"/>
          </a:p>
        </p:txBody>
      </p:sp>
    </p:spTree>
    <p:extLst>
      <p:ext uri="{BB962C8B-B14F-4D97-AF65-F5344CB8AC3E}">
        <p14:creationId xmlns:p14="http://schemas.microsoft.com/office/powerpoint/2010/main" val="1463995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1C0FE-3B51-0049-9DB4-0540649FA217}" type="slidenum">
              <a:rPr lang="en-US" smtClean="0"/>
              <a:t>30</a:t>
            </a:fld>
            <a:endParaRPr lang="en-US"/>
          </a:p>
        </p:txBody>
      </p:sp>
    </p:spTree>
    <p:extLst>
      <p:ext uri="{BB962C8B-B14F-4D97-AF65-F5344CB8AC3E}">
        <p14:creationId xmlns:p14="http://schemas.microsoft.com/office/powerpoint/2010/main" val="2570219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mn-lt"/>
                <a:cs typeface="Calibri" panose="020F0502020204030204" pitchFamily="34" charset="0"/>
              </a:rPr>
              <a:t> - Asthma is a highly prevalent chronic inflammatory disease that results in ~1200 deaths/day.</a:t>
            </a:r>
          </a:p>
          <a:p>
            <a:pPr rtl="0">
              <a:spcBef>
                <a:spcPts val="0"/>
              </a:spcBef>
              <a:spcAft>
                <a:spcPts val="0"/>
              </a:spcAft>
            </a:pPr>
            <a:r>
              <a:rPr lang="en-US" sz="1200" b="0" i="0" u="none" strike="noStrike" dirty="0">
                <a:solidFill>
                  <a:srgbClr val="000000"/>
                </a:solidFill>
                <a:effectLst/>
                <a:latin typeface="+mn-lt"/>
                <a:cs typeface="Calibri" panose="020F0502020204030204" pitchFamily="34" charset="0"/>
              </a:rPr>
              <a:t>Asthma also interacts bidirectionally with the mind – today I’m focusing on stress, which is a recognized asthma trigger. </a:t>
            </a:r>
          </a:p>
          <a:p>
            <a:pPr rtl="0">
              <a:spcBef>
                <a:spcPts val="0"/>
              </a:spcBef>
              <a:spcAft>
                <a:spcPts val="0"/>
              </a:spcAft>
            </a:pPr>
            <a:endParaRPr lang="en-US" sz="1200" b="0" i="0" u="none" strike="noStrike" dirty="0">
              <a:solidFill>
                <a:srgbClr val="000000"/>
              </a:solidFill>
              <a:effectLst/>
              <a:latin typeface="+mn-lt"/>
              <a:cs typeface="Calibri" panose="020F0502020204030204" pitchFamily="34" charset="0"/>
            </a:endParaRPr>
          </a:p>
          <a:p>
            <a:pPr marL="171450" indent="-171450" rtl="0">
              <a:spcBef>
                <a:spcPts val="0"/>
              </a:spcBef>
              <a:spcAft>
                <a:spcPts val="0"/>
              </a:spcAft>
              <a:buFontTx/>
              <a:buChar char="-"/>
            </a:pPr>
            <a:r>
              <a:rPr lang="en-US" sz="1200" b="0" i="0" u="none" strike="noStrike" dirty="0">
                <a:solidFill>
                  <a:srgbClr val="000000"/>
                </a:solidFill>
                <a:effectLst/>
                <a:latin typeface="+mn-lt"/>
                <a:cs typeface="Calibri" panose="020F0502020204030204" pitchFamily="34" charset="0"/>
              </a:rPr>
              <a:t>Asthma patients with higher stress have more severe, poorly-controlled, treatment-resistant asthma</a:t>
            </a:r>
          </a:p>
          <a:p>
            <a:pPr marL="171450" indent="-171450" rtl="0">
              <a:spcBef>
                <a:spcPts val="0"/>
              </a:spcBef>
              <a:spcAft>
                <a:spcPts val="0"/>
              </a:spcAft>
              <a:buFontTx/>
              <a:buChar char="-"/>
            </a:pPr>
            <a:endParaRPr lang="en-US" sz="1200" b="0" i="0" u="none" strike="noStrike" dirty="0">
              <a:solidFill>
                <a:srgbClr val="000000"/>
              </a:solidFill>
              <a:effectLst/>
              <a:latin typeface="+mn-lt"/>
              <a:cs typeface="Calibri" panose="020F0502020204030204" pitchFamily="34" charset="0"/>
            </a:endParaRPr>
          </a:p>
          <a:p>
            <a:pPr marL="0" marR="0">
              <a:spcBef>
                <a:spcPts val="0"/>
              </a:spcBef>
              <a:spcAft>
                <a:spcPts val="0"/>
              </a:spcAft>
            </a:pPr>
            <a:r>
              <a:rPr lang="en-US" sz="1200" kern="100" dirty="0">
                <a:effectLst/>
                <a:latin typeface="Times New Roman" panose="02020603050405020304" pitchFamily="18" charset="0"/>
                <a:ea typeface="Aptos" panose="020B0004020202020204" pitchFamily="34" charset="0"/>
              </a:rPr>
              <a:t>This makes asthma a </a:t>
            </a:r>
            <a:r>
              <a:rPr lang="en-US" sz="1200" u="none" kern="100" dirty="0">
                <a:effectLst/>
                <a:latin typeface="Times New Roman" panose="02020603050405020304" pitchFamily="18" charset="0"/>
                <a:ea typeface="Aptos" panose="020B0004020202020204" pitchFamily="34" charset="0"/>
              </a:rPr>
              <a:t>great model </a:t>
            </a:r>
            <a:r>
              <a:rPr lang="en-US" sz="1200" kern="100" dirty="0">
                <a:effectLst/>
                <a:latin typeface="Times New Roman" panose="02020603050405020304" pitchFamily="18" charset="0"/>
                <a:ea typeface="Aptos" panose="020B0004020202020204" pitchFamily="34" charset="0"/>
              </a:rPr>
              <a:t>for studying interactions between chronic inflammation and stress, and the involvement of the brain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Aptos" panose="020B0004020202020204" pitchFamily="34" charset="0"/>
              </a:rPr>
              <a:t>However, the mechanisms of this mind-body link </a:t>
            </a:r>
            <a:r>
              <a:rPr lang="en-US" sz="1200" b="0" kern="100" dirty="0">
                <a:effectLst/>
                <a:latin typeface="Times New Roman" panose="02020603050405020304" pitchFamily="18" charset="0"/>
                <a:ea typeface="Aptos" panose="020B0004020202020204" pitchFamily="34" charset="0"/>
              </a:rPr>
              <a:t>in asthma</a:t>
            </a:r>
            <a:r>
              <a:rPr lang="en-US" sz="1200" b="1" kern="100" dirty="0">
                <a:effectLst/>
                <a:latin typeface="Times New Roman" panose="02020603050405020304" pitchFamily="18" charset="0"/>
                <a:ea typeface="Aptos" panose="020B0004020202020204" pitchFamily="34" charset="0"/>
              </a:rPr>
              <a:t> </a:t>
            </a:r>
            <a:r>
              <a:rPr lang="en-US" sz="1200" kern="100" dirty="0">
                <a:effectLst/>
                <a:latin typeface="Times New Roman" panose="02020603050405020304" pitchFamily="18" charset="0"/>
                <a:ea typeface="Aptos" panose="020B0004020202020204" pitchFamily="34" charset="0"/>
              </a:rPr>
              <a:t>are relatively unknown (and could impact how we treat asthma)</a:t>
            </a:r>
            <a:endParaRPr lang="en-US" sz="1200" b="0" i="0" u="none" strike="noStrike" dirty="0">
              <a:solidFill>
                <a:srgbClr val="000000"/>
              </a:solidFill>
              <a:effectLst/>
              <a:latin typeface="+mn-lt"/>
              <a:cs typeface="Calibri" panose="020F0502020204030204" pitchFamily="34" charset="0"/>
            </a:endParaRPr>
          </a:p>
          <a:p>
            <a:pPr marL="0" marR="0">
              <a:spcBef>
                <a:spcPts val="0"/>
              </a:spcBef>
              <a:spcAft>
                <a:spcPts val="0"/>
              </a:spcAft>
            </a:pPr>
            <a:endParaRPr lang="en-US" sz="1200" kern="100" dirty="0">
              <a:effectLst/>
              <a:latin typeface="Times New Roman" panose="02020603050405020304" pitchFamily="18" charset="0"/>
              <a:ea typeface="Aptos" panose="020B0004020202020204" pitchFamily="34" charset="0"/>
            </a:endParaRPr>
          </a:p>
        </p:txBody>
      </p:sp>
    </p:spTree>
    <p:extLst>
      <p:ext uri="{BB962C8B-B14F-4D97-AF65-F5344CB8AC3E}">
        <p14:creationId xmlns:p14="http://schemas.microsoft.com/office/powerpoint/2010/main" val="275400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Alternative explanations (why we didn’t find airway inflammation differences)</a:t>
            </a:r>
          </a:p>
          <a:p>
            <a:pPr rtl="0">
              <a:spcBef>
                <a:spcPts val="0"/>
              </a:spcBef>
              <a:spcAft>
                <a:spcPts val="0"/>
              </a:spcAft>
            </a:pPr>
            <a:r>
              <a:rPr lang="en-US" sz="1800" b="0" i="0" u="none" strike="noStrike" dirty="0">
                <a:solidFill>
                  <a:srgbClr val="000000"/>
                </a:solidFill>
                <a:effectLst/>
                <a:latin typeface="Times New Roman" panose="02020603050405020304" pitchFamily="18" charset="0"/>
              </a:rPr>
              <a:t>- this sample had a MUCH less robust response to acute stress (cortisol comparison) – ecological validity of stressor and variability in what ppl find stressful; </a:t>
            </a:r>
            <a:r>
              <a:rPr lang="en-US" sz="1800" b="0" i="1" u="none" strike="noStrike" dirty="0">
                <a:solidFill>
                  <a:srgbClr val="000000"/>
                </a:solidFill>
                <a:effectLst/>
                <a:latin typeface="Times New Roman" panose="02020603050405020304" pitchFamily="18" charset="0"/>
              </a:rPr>
              <a:t>also think about perceived threat</a:t>
            </a:r>
            <a:r>
              <a:rPr lang="en-US" sz="1800" b="0" i="0" u="none" strike="noStrike" dirty="0">
                <a:solidFill>
                  <a:srgbClr val="000000"/>
                </a:solidFill>
                <a:effectLst/>
                <a:latin typeface="Times New Roman" panose="02020603050405020304" pitchFamily="18" charset="0"/>
              </a:rPr>
              <a:t> individual variability </a:t>
            </a:r>
          </a:p>
          <a:p>
            <a:pPr rtl="0">
              <a:spcBef>
                <a:spcPts val="0"/>
              </a:spcBef>
              <a:spcAft>
                <a:spcPts val="0"/>
              </a:spcAft>
            </a:pPr>
            <a:r>
              <a:rPr lang="en-US" sz="1800" b="0" i="0" u="none" strike="noStrike" dirty="0">
                <a:solidFill>
                  <a:srgbClr val="000000"/>
                </a:solidFill>
                <a:effectLst/>
                <a:latin typeface="Times New Roman" panose="02020603050405020304" pitchFamily="18" charset="0"/>
              </a:rPr>
              <a:t>- SNS responses we didn’t measure could have moderating influences</a:t>
            </a:r>
          </a:p>
          <a:p>
            <a:pPr rtl="0">
              <a:spcBef>
                <a:spcPts val="0"/>
              </a:spcBef>
              <a:spcAft>
                <a:spcPts val="0"/>
              </a:spcAft>
            </a:pPr>
            <a:r>
              <a:rPr lang="en-US" sz="1800" b="0" i="0" u="none" strike="noStrike" dirty="0">
                <a:solidFill>
                  <a:srgbClr val="000000"/>
                </a:solidFill>
                <a:effectLst/>
                <a:latin typeface="Times New Roman" panose="02020603050405020304" pitchFamily="18" charset="0"/>
              </a:rPr>
              <a:t>- acute stress simply did NOT prime inflammatory responses to allergen challenge in this sample – chronic stress was moderate </a:t>
            </a:r>
          </a:p>
          <a:p>
            <a:pPr rtl="0">
              <a:spcBef>
                <a:spcPts val="0"/>
              </a:spcBef>
              <a:spcAft>
                <a:spcPts val="0"/>
              </a:spcAft>
            </a:pPr>
            <a:endParaRPr lang="en-US" sz="1100" b="0" i="0" u="none" strike="sng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FB12A45-60FA-7F47-8F43-60EC828047F5}" type="slidenum">
              <a:rPr lang="en-US" smtClean="0"/>
              <a:t>31</a:t>
            </a:fld>
            <a:endParaRPr lang="en-US"/>
          </a:p>
        </p:txBody>
      </p:sp>
    </p:spTree>
    <p:extLst>
      <p:ext uri="{BB962C8B-B14F-4D97-AF65-F5344CB8AC3E}">
        <p14:creationId xmlns:p14="http://schemas.microsoft.com/office/powerpoint/2010/main" val="1698624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Brain glucose metabolism was measured by FDG-PET </a:t>
            </a:r>
          </a:p>
          <a:p>
            <a:pPr marL="628650" lvl="1" indent="-171450">
              <a:buFontTx/>
              <a:buChar char="-"/>
            </a:pPr>
            <a:r>
              <a:rPr lang="en-US" dirty="0"/>
              <a:t>where glucose is being metabolized in brain = more active </a:t>
            </a:r>
          </a:p>
          <a:p>
            <a:pPr marL="628650" lvl="1" indent="-171450">
              <a:buFontTx/>
              <a:buChar char="-"/>
            </a:pPr>
            <a:r>
              <a:rPr lang="en-US" dirty="0"/>
              <a:t>so the tracer (FDG) was injected but then it takes time for FDG to accumulate in brain tissue, which took place while participants did TSST </a:t>
            </a:r>
          </a:p>
          <a:p>
            <a:pPr marL="628650" lvl="1" indent="-171450">
              <a:buFontTx/>
              <a:buChar char="-"/>
            </a:pPr>
            <a:r>
              <a:rPr lang="en-US" dirty="0"/>
              <a:t>FDG gets trapped in metabolic cycle so stays in the regions it is in during the task: </a:t>
            </a:r>
            <a:r>
              <a:rPr lang="en-US" i="1" dirty="0"/>
              <a:t>both enter the cell and are phosphorylated… glucose can be metabolized by FDG can’t so is trapped [next]</a:t>
            </a:r>
          </a:p>
          <a:p>
            <a:pPr marL="628650" lvl="1" indent="-171450">
              <a:buFontTx/>
              <a:buChar char="-"/>
            </a:pPr>
            <a:endParaRPr lang="en-US" dirty="0"/>
          </a:p>
          <a:p>
            <a:pPr marL="171450" indent="-171450">
              <a:buFontTx/>
              <a:buChar char="-"/>
            </a:pPr>
            <a:r>
              <a:rPr lang="en-US" dirty="0"/>
              <a:t>then they were scanned, and since the FDG had been trapped in the metabolic cycle, the neural activity </a:t>
            </a:r>
            <a:r>
              <a:rPr lang="en-US" b="1" dirty="0"/>
              <a:t>detected DURING SCAN</a:t>
            </a:r>
            <a:r>
              <a:rPr lang="en-US" dirty="0"/>
              <a:t> reflects events </a:t>
            </a:r>
            <a:r>
              <a:rPr lang="en-US" i="1" dirty="0"/>
              <a:t>occurring over previous 30min</a:t>
            </a:r>
            <a:endParaRPr lang="en-US" dirty="0"/>
          </a:p>
        </p:txBody>
      </p:sp>
    </p:spTree>
    <p:extLst>
      <p:ext uri="{BB962C8B-B14F-4D97-AF65-F5344CB8AC3E}">
        <p14:creationId xmlns:p14="http://schemas.microsoft.com/office/powerpoint/2010/main" val="298945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47B5FF"/>
                </a:solidFill>
                <a:effectLst/>
                <a:latin typeface="Menlo" panose="020B0609030804020204" pitchFamily="49" charset="0"/>
              </a:rPr>
              <a:t>We did both whole-brain and region of interest analyses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47B5FF"/>
                </a:solidFill>
                <a:effectLst/>
                <a:latin typeface="Menlo" panose="020B0609030804020204" pitchFamily="49" charset="0"/>
              </a:rPr>
              <a:t>ROIs selected based on our prior studies and literature implicating these regions in both emotion and immune [next]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rgbClr val="47B5FF"/>
              </a:solidFill>
              <a:effectLst/>
              <a:latin typeface="Menlo" panose="020B0609030804020204" pitchFamily="49"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47B5FF"/>
                </a:solidFill>
                <a:effectLst/>
                <a:latin typeface="Menlo" panose="020B0609030804020204" pitchFamily="49" charset="0"/>
              </a:rPr>
              <a:t>Bilateral ROIs include:</a:t>
            </a:r>
            <a:r>
              <a:rPr lang="en-US" i="1" dirty="0">
                <a:solidFill>
                  <a:srgbClr val="47B5FF"/>
                </a:solidFill>
                <a:effectLst/>
                <a:latin typeface="Menlo" panose="020B0609030804020204" pitchFamily="49" charset="0"/>
              </a:rPr>
              <a:t> amygdala, insula/frontal opercular cortex (IFOC), dACC</a:t>
            </a:r>
            <a:endParaRPr lang="en-US" dirty="0">
              <a:solidFill>
                <a:srgbClr val="47B5FF"/>
              </a:solidFill>
              <a:effectLst/>
              <a:latin typeface="Menlo" panose="020B0609030804020204" pitchFamily="49"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effectLst/>
                <a:latin typeface="ui-monospace"/>
              </a:rPr>
              <a:t>Insula frontal opercular cortex, which I defined as a combination of </a:t>
            </a:r>
            <a:r>
              <a:rPr lang="en-US" sz="1200" dirty="0">
                <a:effectLst/>
                <a:latin typeface="Times New Roman" panose="02020603050405020304" pitchFamily="18" charset="0"/>
                <a:ea typeface="Calibri" panose="020F0502020204030204" pitchFamily="34" charset="0"/>
              </a:rPr>
              <a:t>full insula, frontal and central opercular cortex, and lateral OFC (medial boundary at the lateral-most insula coordinates) using Harvard-Oxford Atlas with a 25% probability threshold (6719 voxels)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err="1">
                <a:effectLst/>
                <a:latin typeface="Times New Roman" panose="02020603050405020304" pitchFamily="18" charset="0"/>
                <a:ea typeface="Calibri" panose="020F0502020204030204" pitchFamily="34" charset="0"/>
              </a:rPr>
              <a:t>dACC</a:t>
            </a:r>
            <a:r>
              <a:rPr lang="en-US" sz="1200" dirty="0">
                <a:effectLst/>
                <a:latin typeface="Times New Roman" panose="02020603050405020304" pitchFamily="18" charset="0"/>
                <a:ea typeface="Calibri" panose="020F0502020204030204" pitchFamily="34" charset="0"/>
              </a:rPr>
              <a:t> defined by </a:t>
            </a:r>
            <a:r>
              <a:rPr lang="en-US" sz="1200" dirty="0" err="1">
                <a:effectLst/>
                <a:latin typeface="Times New Roman" panose="02020603050405020304" pitchFamily="18" charset="0"/>
                <a:ea typeface="Calibri" panose="020F0502020204030204" pitchFamily="34" charset="0"/>
              </a:rPr>
              <a:t>Shackman</a:t>
            </a:r>
            <a:r>
              <a:rPr lang="en-US" sz="1200" dirty="0">
                <a:effectLst/>
                <a:latin typeface="Times New Roman" panose="02020603050405020304" pitchFamily="18" charset="0"/>
                <a:ea typeface="Calibri" panose="020F0502020204030204" pitchFamily="34" charset="0"/>
              </a:rPr>
              <a:t> et al. (4355 voxels)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effectLst/>
              <a:latin typeface="Times New Roman" panose="02020603050405020304" pitchFamily="18" charset="0"/>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rPr>
              <a:t>We assessed relationships between stress neurocircuitry and cortisol response through Regressions with FSL's Randomise, regressing PET stress minus control diff images on </a:t>
            </a:r>
            <a:r>
              <a:rPr lang="en-US" sz="1200" dirty="0">
                <a:solidFill>
                  <a:schemeClr val="tx2"/>
                </a:solidFill>
                <a:latin typeface="Helvetica" pitchFamily="2" charset="0"/>
                <a:cs typeface="Tahoma" panose="020B0604030504040204" pitchFamily="34" charset="0"/>
              </a:rPr>
              <a:t>Stress-minus-Control cortisol </a:t>
            </a:r>
            <a:r>
              <a:rPr lang="en-US" sz="1200" dirty="0" err="1">
                <a:solidFill>
                  <a:schemeClr val="tx2"/>
                </a:solidFill>
                <a:latin typeface="Helvetica" pitchFamily="2" charset="0"/>
                <a:cs typeface="Tahoma" panose="020B0604030504040204" pitchFamily="34" charset="0"/>
              </a:rPr>
              <a:t>AUCg</a:t>
            </a:r>
            <a:r>
              <a:rPr lang="en-US" sz="1200" dirty="0">
                <a:solidFill>
                  <a:schemeClr val="tx2"/>
                </a:solidFill>
                <a:effectLst/>
                <a:latin typeface="Helvetica" pitchFamily="2" charset="0"/>
                <a:ea typeface="+mn-ea"/>
                <a:cs typeface="Tahoma" panose="020B0604030504040204" pitchFamily="34" charset="0"/>
              </a:rPr>
              <a:t> </a:t>
            </a:r>
            <a:endParaRPr lang="en-US" sz="1200" dirty="0">
              <a:solidFill>
                <a:schemeClr val="tx2"/>
              </a:solidFill>
              <a:effectLst/>
              <a:latin typeface="Helvetica" pitchFamily="2" charset="0"/>
              <a:ea typeface="+mn-ea"/>
              <a:cs typeface="Tahoma" panose="020B0604030504040204" pitchFamily="34" charset="0"/>
              <a:sym typeface="Wingdings" pitchFamily="2" charset="2"/>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effectLst/>
              <a:latin typeface="Times New Roman" panose="02020603050405020304" pitchFamily="18" charset="0"/>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Times New Roman" panose="02020603050405020304" pitchFamily="18" charset="0"/>
                <a:ea typeface="Calibri" panose="020F0502020204030204" pitchFamily="34" charset="0"/>
              </a:rPr>
              <a:t>[next] We also used Regressions using FSL's Randomise to assess relationships between stress neurocircuitry and airway inflammation [next]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These analyses regressed </a:t>
            </a:r>
            <a:r>
              <a:rPr lang="en-US" sz="1000" dirty="0">
                <a:solidFill>
                  <a:schemeClr val="tx2"/>
                </a:solidFill>
                <a:latin typeface="Helvetica" pitchFamily="2" charset="0"/>
                <a:cs typeface="Tahoma" panose="020B0604030504040204" pitchFamily="34" charset="0"/>
              </a:rPr>
              <a:t>PET Stress-minus-Control difference image on Stress-minus-Control, post minus pre allergen challenge inflammatory biomarkers </a:t>
            </a:r>
            <a:r>
              <a:rPr lang="en-US" sz="1000" strike="sngStrike" dirty="0">
                <a:solidFill>
                  <a:schemeClr val="tx2"/>
                </a:solidFill>
                <a:latin typeface="Helvetica" pitchFamily="2" charset="0"/>
                <a:cs typeface="Tahoma" panose="020B0604030504040204" pitchFamily="34" charset="0"/>
              </a:rPr>
              <a:t>including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000" strike="sngStrike" dirty="0">
                <a:solidFill>
                  <a:schemeClr val="tx2"/>
                </a:solidFill>
                <a:latin typeface="Helvetica" pitchFamily="2" charset="0"/>
                <a:cs typeface="Tahoma" panose="020B0604030504040204" pitchFamily="34" charset="0"/>
              </a:rPr>
              <a:t>FeNO, sputum EOS [th2 pathway], IL17, IL1R1, IL23A [th17 pathway]</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trike="sngStrike" dirty="0"/>
              <a:t>Adding antigen dose as a covariate to control for within/betw subj differences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effectLst/>
              <a:latin typeface="Times New Roman" panose="02020603050405020304" pitchFamily="18" charset="0"/>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effectLst/>
              <a:latin typeface="Times New Roman" panose="02020603050405020304" pitchFamily="18" charset="0"/>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Times New Roman" panose="02020603050405020304" pitchFamily="18" charset="0"/>
                <a:ea typeface="Calibri" panose="020F0502020204030204" pitchFamily="34" charset="0"/>
              </a:rPr>
              <a:t>Finally, we assessed relationships between stress neurocircuitry and baseline distress using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strike="sngStrike" dirty="0">
                <a:effectLst/>
                <a:latin typeface="Times New Roman" panose="02020603050405020304" pitchFamily="18" charset="0"/>
                <a:ea typeface="Calibri" panose="020F0502020204030204" pitchFamily="34" charset="0"/>
              </a:rPr>
              <a:t>Regressions with FSL’s Randomise. PET stress minus control diff images were regressed on baseline distress (LSI and BDI)</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i="1"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441845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solidFill>
                  <a:srgbClr val="47B5FF"/>
                </a:solidFill>
                <a:effectLst/>
                <a:latin typeface="Menlo" panose="020B0609030804020204" pitchFamily="49" charset="0"/>
              </a:rPr>
              <a:t>Segmented image, smoothed GM mask, bias-corrected PET data, </a:t>
            </a:r>
            <a:r>
              <a:rPr lang="en-US" dirty="0" err="1">
                <a:solidFill>
                  <a:srgbClr val="47B5FF"/>
                </a:solidFill>
                <a:effectLst/>
                <a:latin typeface="Menlo" panose="020B0609030804020204" pitchFamily="49" charset="0"/>
              </a:rPr>
              <a:t>coregistered</a:t>
            </a:r>
            <a:r>
              <a:rPr lang="en-US" dirty="0">
                <a:solidFill>
                  <a:srgbClr val="47B5FF"/>
                </a:solidFill>
                <a:effectLst/>
                <a:latin typeface="Menlo" panose="020B0609030804020204" pitchFamily="49" charset="0"/>
              </a:rPr>
              <a:t> PET to smoothed GM mask </a:t>
            </a:r>
          </a:p>
          <a:p>
            <a:pPr marL="628650" lvl="1" indent="-171450">
              <a:buFontTx/>
              <a:buChar char="-"/>
            </a:pPr>
            <a:r>
              <a:rPr lang="en-US" dirty="0">
                <a:solidFill>
                  <a:srgbClr val="47B5FF"/>
                </a:solidFill>
                <a:effectLst/>
                <a:latin typeface="Menlo" panose="020B0609030804020204" pitchFamily="49" charset="0"/>
              </a:rPr>
              <a:t>Scaled PET data using GM mask of T1</a:t>
            </a:r>
          </a:p>
          <a:p>
            <a:pPr marL="628650" lvl="1" indent="-171450">
              <a:buFontTx/>
              <a:buChar char="-"/>
            </a:pPr>
            <a:r>
              <a:rPr lang="en-US" dirty="0">
                <a:solidFill>
                  <a:srgbClr val="47B5FF"/>
                </a:solidFill>
                <a:effectLst/>
                <a:latin typeface="Menlo" panose="020B0609030804020204" pitchFamily="49" charset="0"/>
              </a:rPr>
              <a:t>Create study-specific template of T1 images, normalize</a:t>
            </a:r>
          </a:p>
          <a:p>
            <a:pPr marL="628650" lvl="1" indent="-171450">
              <a:buFontTx/>
              <a:buChar char="-"/>
            </a:pPr>
            <a:r>
              <a:rPr lang="en-US" dirty="0">
                <a:solidFill>
                  <a:srgbClr val="47B5FF"/>
                </a:solidFill>
                <a:effectLst/>
                <a:latin typeface="Menlo" panose="020B0609030804020204" pitchFamily="49" charset="0"/>
              </a:rPr>
              <a:t>Concatenate all transforms from individual subj space through MNI and apply to raw PET data, then smooth </a:t>
            </a:r>
          </a:p>
          <a:p>
            <a:pPr marL="628650" lvl="1" indent="-171450">
              <a:buFontTx/>
              <a:buChar char="-"/>
            </a:pPr>
            <a:endParaRPr lang="en-US" dirty="0">
              <a:solidFill>
                <a:srgbClr val="47B5FF"/>
              </a:solidFill>
              <a:effectLst/>
              <a:latin typeface="Menlo" panose="020B0609030804020204" pitchFamily="49" charset="0"/>
            </a:endParaRPr>
          </a:p>
          <a:p>
            <a:pPr marL="171450" indent="-171450">
              <a:buFontTx/>
              <a:buChar char="-"/>
            </a:pPr>
            <a:r>
              <a:rPr lang="en-US" dirty="0">
                <a:solidFill>
                  <a:srgbClr val="47B5FF"/>
                </a:solidFill>
                <a:effectLst/>
                <a:latin typeface="Menlo" panose="020B0609030804020204" pitchFamily="49" charset="0"/>
              </a:rPr>
              <a:t>1032 and 1088 had no T1 (MRI), so were </a:t>
            </a:r>
            <a:r>
              <a:rPr lang="en-US" dirty="0" err="1">
                <a:solidFill>
                  <a:srgbClr val="47B5FF"/>
                </a:solidFill>
                <a:effectLst/>
                <a:latin typeface="Menlo" panose="020B0609030804020204" pitchFamily="49" charset="0"/>
              </a:rPr>
              <a:t>coregistered</a:t>
            </a:r>
            <a:r>
              <a:rPr lang="en-US" dirty="0">
                <a:solidFill>
                  <a:srgbClr val="47B5FF"/>
                </a:solidFill>
                <a:effectLst/>
                <a:latin typeface="Menlo" panose="020B0609030804020204" pitchFamily="49" charset="0"/>
              </a:rPr>
              <a:t> to PET template in MNI space </a:t>
            </a:r>
            <a:endParaRPr lang="en-US" dirty="0"/>
          </a:p>
          <a:p>
            <a:pPr marL="628650" lvl="1" indent="-171450">
              <a:buFontTx/>
              <a:buChar char="-"/>
            </a:pPr>
            <a:r>
              <a:rPr lang="en-US" dirty="0"/>
              <a:t>Run analyses with and without these brains?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47B5FF"/>
                </a:solidFill>
                <a:effectLst/>
                <a:latin typeface="Menlo" panose="020B0609030804020204" pitchFamily="49" charset="0"/>
              </a:rPr>
              <a:t>1013 questions about alignment and weird brain</a:t>
            </a:r>
          </a:p>
          <a:p>
            <a:pPr marL="628650" lvl="1" indent="-171450">
              <a:buFontTx/>
              <a:buChar char="-"/>
            </a:pPr>
            <a:endParaRPr lang="en-US" dirty="0"/>
          </a:p>
        </p:txBody>
      </p:sp>
    </p:spTree>
    <p:extLst>
      <p:ext uri="{BB962C8B-B14F-4D97-AF65-F5344CB8AC3E}">
        <p14:creationId xmlns:p14="http://schemas.microsoft.com/office/powerpoint/2010/main" val="3527627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solidFill>
                  <a:srgbClr val="47B5FF"/>
                </a:solidFill>
                <a:effectLst/>
                <a:latin typeface="Menlo" panose="020B0609030804020204" pitchFamily="49" charset="0"/>
              </a:rPr>
              <a:t>Stress minus control difference image: </a:t>
            </a:r>
          </a:p>
          <a:p>
            <a:pPr marL="628650" lvl="1" indent="-171450">
              <a:buFontTx/>
              <a:buChar char="-"/>
            </a:pPr>
            <a:r>
              <a:rPr lang="en-US" dirty="0">
                <a:solidFill>
                  <a:srgbClr val="47B5FF"/>
                </a:solidFill>
                <a:effectLst/>
                <a:latin typeface="Menlo" panose="020B0609030804020204" pitchFamily="49" charset="0"/>
              </a:rPr>
              <a:t>For each condition (control and stress), I created a merged 4D file of scaled, smoothed PET images (co-registered to T1 templates) in MNI space – that’s what you see in these images</a:t>
            </a:r>
          </a:p>
          <a:p>
            <a:pPr marL="628650" lvl="1" indent="-171450">
              <a:buFontTx/>
              <a:buChar char="-"/>
            </a:pPr>
            <a:r>
              <a:rPr lang="en-US" i="0" dirty="0">
                <a:solidFill>
                  <a:srgbClr val="47B5FF"/>
                </a:solidFill>
                <a:effectLst/>
                <a:latin typeface="Menlo" panose="020B0609030804020204" pitchFamily="49" charset="0"/>
              </a:rPr>
              <a:t>Then subtracted the control condition from the stress condition </a:t>
            </a:r>
          </a:p>
          <a:p>
            <a:pPr marL="628650" lvl="1" indent="-171450">
              <a:buFontTx/>
              <a:buChar char="-"/>
            </a:pPr>
            <a:r>
              <a:rPr lang="en-US" i="0" dirty="0">
                <a:solidFill>
                  <a:srgbClr val="47B5FF"/>
                </a:solidFill>
                <a:effectLst/>
                <a:latin typeface="Menlo" panose="020B0609030804020204" pitchFamily="49" charset="0"/>
              </a:rPr>
              <a:t>So that inputs could be 0 and 1, where 1 = the difference image and if that contrast was significant, it means stress &gt; control </a:t>
            </a:r>
            <a:endParaRPr lang="en-US" i="0" dirty="0"/>
          </a:p>
        </p:txBody>
      </p:sp>
    </p:spTree>
    <p:extLst>
      <p:ext uri="{BB962C8B-B14F-4D97-AF65-F5344CB8AC3E}">
        <p14:creationId xmlns:p14="http://schemas.microsoft.com/office/powerpoint/2010/main" val="1883531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rPr>
              <a:t>After stress test and PET scan, allergen challenge – </a:t>
            </a:r>
            <a:r>
              <a:rPr lang="en-US" sz="1200" i="1" dirty="0">
                <a:effectLst/>
                <a:latin typeface="Times New Roman" panose="02020603050405020304" pitchFamily="18" charset="0"/>
                <a:ea typeface="Calibri" panose="020F0502020204030204" pitchFamily="34" charset="0"/>
              </a:rPr>
              <a:t>pulmonary staff were blind to challenge order</a:t>
            </a:r>
            <a:endParaRPr lang="en-US" sz="1200" dirty="0">
              <a:effectLst/>
              <a:latin typeface="Times New Roman" panose="02020603050405020304" pitchFamily="18" charset="0"/>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Times New Roman" panose="02020603050405020304" pitchFamily="18" charset="0"/>
                <a:ea typeface="Calibri" panose="020F0502020204030204" pitchFamily="34" charset="0"/>
              </a:rPr>
              <a:t>Start w baseline lung function FEV1 and FeNO [next]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2"/>
                </a:solidFill>
                <a:effectLst/>
                <a:latin typeface="Times New Roman" panose="02020603050405020304" pitchFamily="18" charset="0"/>
                <a:ea typeface="Calibri" panose="020F0502020204030204" pitchFamily="34" charset="0"/>
              </a:rPr>
              <a:t>allergen challenge where participants inhaled allergenic extract [cat, dust, or ragweed] </a:t>
            </a:r>
            <a:endParaRPr lang="en-US" sz="1200" dirty="0">
              <a:effectLst/>
              <a:latin typeface="Times New Roman" panose="02020603050405020304" pitchFamily="18" charset="0"/>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2"/>
                </a:solidFill>
                <a:effectLst/>
                <a:latin typeface="Times New Roman" panose="02020603050405020304" pitchFamily="18" charset="0"/>
                <a:ea typeface="Calibri" panose="020F0502020204030204" pitchFamily="34" charset="0"/>
              </a:rPr>
              <a:t>[next] subjects inhaled increasing concentrations of that extract until FEV1 fell by 20% compared to baseline [next]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2"/>
                </a:solidFill>
                <a:effectLst/>
                <a:latin typeface="Times New Roman" panose="02020603050405020304" pitchFamily="18" charset="0"/>
                <a:ea typeface="Calibri" panose="020F0502020204030204" pitchFamily="34" charset="0"/>
              </a:rPr>
              <a:t>Then, hourly FEV1 and FeNO for 4hr following challenge [next]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2"/>
                </a:solidFill>
                <a:effectLst/>
                <a:latin typeface="Times New Roman" panose="02020603050405020304" pitchFamily="18" charset="0"/>
                <a:ea typeface="Calibri" panose="020F0502020204030204" pitchFamily="34" charset="0"/>
              </a:rPr>
              <a:t>Final blood draw 4h post </a:t>
            </a:r>
            <a:r>
              <a:rPr lang="en-US" sz="1200" dirty="0" err="1">
                <a:solidFill>
                  <a:schemeClr val="tx2"/>
                </a:solidFill>
                <a:effectLst/>
                <a:latin typeface="Times New Roman" panose="02020603050405020304" pitchFamily="18" charset="0"/>
                <a:ea typeface="Calibri" panose="020F0502020204030204" pitchFamily="34" charset="0"/>
              </a:rPr>
              <a:t>wlac</a:t>
            </a:r>
            <a:r>
              <a:rPr lang="en-US" sz="1200" dirty="0">
                <a:solidFill>
                  <a:schemeClr val="tx2"/>
                </a:solidFill>
                <a:effectLst/>
                <a:latin typeface="Times New Roman" panose="02020603050405020304" pitchFamily="18" charset="0"/>
                <a:ea typeface="Calibri" panose="020F0502020204030204" pitchFamily="34" charset="0"/>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effectLst/>
              <a:latin typeface="Times New Roman" panose="02020603050405020304" pitchFamily="18" charset="0"/>
              <a:ea typeface="Calibri" panose="020F0502020204030204" pitchFamily="34" charset="0"/>
            </a:endParaRPr>
          </a:p>
          <a:p>
            <a:endParaRPr lang="en-US" dirty="0"/>
          </a:p>
        </p:txBody>
      </p:sp>
    </p:spTree>
    <p:extLst>
      <p:ext uri="{BB962C8B-B14F-4D97-AF65-F5344CB8AC3E}">
        <p14:creationId xmlns:p14="http://schemas.microsoft.com/office/powerpoint/2010/main" val="1628674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there are several pathways between higher-level brain activity and ultimate immune expression. We are talking about the neural level of analysis and the inflammatory one; but there are multiple ways you could look at these relationships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rgbClr val="000000"/>
              </a:solidFill>
              <a:effectLst/>
              <a:latin typeface="Helvetica Neue" panose="02000503000000020004"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rgbClr val="000000"/>
              </a:solidFill>
              <a:effectLst/>
              <a:latin typeface="Helvetica Neue" panose="02000503000000020004"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Helvetica Neue" panose="02000503000000020004" pitchFamily="2" charset="0"/>
              </a:rPr>
              <a:t>Discussion of proximal vs distal mechanisms is warranted: if my hypotheses are supported, </a:t>
            </a:r>
            <a:r>
              <a:rPr lang="en-US" b="1" dirty="0">
                <a:solidFill>
                  <a:srgbClr val="000000"/>
                </a:solidFill>
                <a:effectLst/>
                <a:latin typeface="Helvetica Neue" panose="02000503000000020004" pitchFamily="2" charset="0"/>
              </a:rPr>
              <a:t>how does increased glucose metabolism actually lead to increases airway response to allergen?</a:t>
            </a:r>
          </a:p>
          <a:p>
            <a:pPr marL="171450" indent="-171450">
              <a:buFontTx/>
              <a:buChar char="-"/>
            </a:pPr>
            <a:r>
              <a:rPr lang="en-US" dirty="0">
                <a:solidFill>
                  <a:srgbClr val="000000"/>
                </a:solidFill>
                <a:effectLst/>
                <a:latin typeface="Helvetica Neue" panose="02000503000000020004" pitchFamily="2" charset="0"/>
              </a:rPr>
              <a:t>Glucose metabolism in the brain, especially in emotion-related /cortical and subcortical regions, is a distal mechanism [next]</a:t>
            </a:r>
          </a:p>
          <a:p>
            <a:pPr marL="171450" indent="-171450">
              <a:buFontTx/>
              <a:buChar char="-"/>
            </a:pPr>
            <a:r>
              <a:rPr lang="en-US" dirty="0">
                <a:solidFill>
                  <a:srgbClr val="000000"/>
                </a:solidFill>
                <a:effectLst/>
                <a:latin typeface="Helvetica Neue" panose="02000503000000020004" pitchFamily="2" charset="0"/>
              </a:rPr>
              <a:t>“In-between” mechanisms may include regions like the brainstem</a:t>
            </a:r>
          </a:p>
          <a:p>
            <a:pPr marL="171450" indent="-171450">
              <a:buFontTx/>
              <a:buChar char="-"/>
            </a:pPr>
            <a:endParaRPr lang="en-US" dirty="0">
              <a:solidFill>
                <a:srgbClr val="000000"/>
              </a:solidFill>
              <a:latin typeface="Helvetica Neue" panose="02000503000000020004" pitchFamily="2" charset="0"/>
              <a:sym typeface="Wingdings" pitchFamily="2" charset="2"/>
            </a:endParaRPr>
          </a:p>
          <a:p>
            <a:pPr marL="171450" indent="-171450">
              <a:buFontTx/>
              <a:buChar char="-"/>
            </a:pPr>
            <a:r>
              <a:rPr lang="en-US" dirty="0">
                <a:solidFill>
                  <a:srgbClr val="000000"/>
                </a:solidFill>
                <a:latin typeface="Helvetica Neue" panose="02000503000000020004" pitchFamily="2" charset="0"/>
                <a:sym typeface="Wingdings" pitchFamily="2" charset="2"/>
              </a:rPr>
              <a:t>These regions are linked to ANS control centers and HPA axis regulation  </a:t>
            </a:r>
          </a:p>
          <a:p>
            <a:pPr marL="628650" lvl="1" indent="-171450">
              <a:buFontTx/>
              <a:buChar char="-"/>
            </a:pPr>
            <a:r>
              <a:rPr lang="en-US" dirty="0"/>
              <a:t>HPA axis: glucocorticoids impacting immune cells – suppress in short term, contribute to inflammation in long term (e.g., what we saw w chronic stress in first study)</a:t>
            </a:r>
          </a:p>
          <a:p>
            <a:pPr marL="628650" lvl="1" indent="-171450">
              <a:buFontTx/>
              <a:buChar char="-"/>
            </a:pPr>
            <a:r>
              <a:rPr lang="en-US" dirty="0"/>
              <a:t>SNS: innervation of lymph nodes; circulating catecholamines bias to promote asthma-related inflammation</a:t>
            </a:r>
          </a:p>
          <a:p>
            <a:pPr marL="628650" lvl="1" indent="-171450">
              <a:buFontTx/>
              <a:buChar char="-"/>
            </a:pPr>
            <a:r>
              <a:rPr lang="en-US" dirty="0"/>
              <a:t>Neurogenic inflammation via sensory neuropeptides </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Glaser &amp; </a:t>
            </a:r>
            <a:r>
              <a:rPr lang="en-US" dirty="0" err="1"/>
              <a:t>Kiecolt</a:t>
            </a:r>
            <a:r>
              <a:rPr lang="en-US" dirty="0"/>
              <a:t>-Glaser, 2005</a:t>
            </a:r>
          </a:p>
        </p:txBody>
      </p:sp>
    </p:spTree>
    <p:extLst>
      <p:ext uri="{BB962C8B-B14F-4D97-AF65-F5344CB8AC3E}">
        <p14:creationId xmlns:p14="http://schemas.microsoft.com/office/powerpoint/2010/main" val="678126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Quick note on sensitivity power analysis for an Independent samples t-test: </a:t>
            </a:r>
          </a:p>
          <a:p>
            <a:pPr marL="171450" indent="-171450">
              <a:buFontTx/>
              <a:buChar char="-"/>
            </a:pPr>
            <a:r>
              <a:rPr lang="en-US" dirty="0"/>
              <a:t>For 80% power with n = 27, alpha = .05: </a:t>
            </a:r>
          </a:p>
          <a:p>
            <a:pPr marL="171450" indent="-171450">
              <a:buFontTx/>
              <a:buChar char="-"/>
            </a:pPr>
            <a:r>
              <a:rPr lang="en-US" dirty="0"/>
              <a:t>We can detect a medium effect size </a:t>
            </a:r>
            <a:r>
              <a:rPr lang="en-US" dirty="0" err="1"/>
              <a:t>cohen’s</a:t>
            </a:r>
            <a:r>
              <a:rPr lang="en-US" dirty="0"/>
              <a:t> d of .56</a:t>
            </a:r>
          </a:p>
          <a:p>
            <a:pPr marL="171450" indent="-171450">
              <a:buFontTx/>
              <a:buChar char="-"/>
            </a:pPr>
            <a:endParaRPr lang="en-US" dirty="0"/>
          </a:p>
          <a:p>
            <a:pPr marL="171450" indent="-171450">
              <a:buFontTx/>
              <a:buChar char="-"/>
            </a:pPr>
            <a:r>
              <a:rPr lang="en-US" dirty="0"/>
              <a:t>Still figuring out the power analysis for regressions, and a solution for </a:t>
            </a:r>
            <a:r>
              <a:rPr lang="en-US" dirty="0" err="1"/>
              <a:t>lmem</a:t>
            </a:r>
            <a:r>
              <a:rPr lang="en-US" dirty="0"/>
              <a:t> power analysis </a:t>
            </a:r>
          </a:p>
        </p:txBody>
      </p:sp>
    </p:spTree>
    <p:extLst>
      <p:ext uri="{BB962C8B-B14F-4D97-AF65-F5344CB8AC3E}">
        <p14:creationId xmlns:p14="http://schemas.microsoft.com/office/powerpoint/2010/main" val="35208931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Main motivation for this study came from our prior work implying the </a:t>
            </a:r>
            <a:r>
              <a:rPr lang="en-US" b="1" dirty="0"/>
              <a:t>that a context of stress primes susceptibility to more severe inflammatory responses </a:t>
            </a:r>
            <a:r>
              <a:rPr lang="en-US" b="0" dirty="0">
                <a:sym typeface="Wingdings" pitchFamily="2" charset="2"/>
              </a:rPr>
              <a:t>: </a:t>
            </a:r>
          </a:p>
          <a:p>
            <a:pPr marL="171450" lvl="0" indent="-171450">
              <a:buFontTx/>
              <a:buChar char="-"/>
            </a:pPr>
            <a:r>
              <a:rPr lang="en-US" b="0" dirty="0">
                <a:sym typeface="Wingdings" pitchFamily="2" charset="2"/>
              </a:rPr>
              <a:t>We found that a psychosocial stressor increased salivary cortisol, which was associated with airway inflammation biomarkers: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12121"/>
                </a:solidFill>
                <a:effectLst/>
                <a:latin typeface="Cambria" panose="02040503050406030204" pitchFamily="18" charset="0"/>
              </a:rPr>
              <a:t>In the Th17 path, cortisol response to the TSST positively associated with expression of IL-17A and IL-1R1 mRNA in airway cells.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12121"/>
                </a:solidFill>
                <a:effectLst/>
                <a:latin typeface="Cambria" panose="02040503050406030204" pitchFamily="18" charset="0"/>
              </a:rPr>
              <a:t>Note here this is mRNA, not actual protein expression: = body is </a:t>
            </a:r>
            <a:r>
              <a:rPr lang="en-US" b="1" i="0" dirty="0">
                <a:solidFill>
                  <a:srgbClr val="212121"/>
                </a:solidFill>
                <a:effectLst/>
                <a:latin typeface="Cambria" panose="02040503050406030204" pitchFamily="18" charset="0"/>
              </a:rPr>
              <a:t>prepared to respond</a:t>
            </a:r>
            <a:endParaRPr lang="en-US" b="0" i="0" dirty="0">
              <a:solidFill>
                <a:srgbClr val="212121"/>
              </a:solidFill>
              <a:effectLst/>
              <a:latin typeface="Cambria" panose="020405030504060302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1" dirty="0">
                <a:solidFill>
                  <a:srgbClr val="212121"/>
                </a:solidFill>
                <a:effectLst/>
                <a:latin typeface="Cambria" panose="02040503050406030204" pitchFamily="18" charset="0"/>
              </a:rPr>
              <a:t>IL-1R1 = receptor for IL-1b </a:t>
            </a:r>
          </a:p>
          <a:p>
            <a:pPr marL="171450" lvl="0" indent="-171450">
              <a:buFontTx/>
              <a:buChar char="-"/>
            </a:pPr>
            <a:endParaRPr lang="en-US" b="0" dirty="0">
              <a:sym typeface="Wingdings" pitchFamily="2" charset="2"/>
            </a:endParaRPr>
          </a:p>
          <a:p>
            <a:pPr marL="171450" lvl="0" indent="-171450">
              <a:buFontTx/>
              <a:buChar char="-"/>
            </a:pPr>
            <a:r>
              <a:rPr lang="en-US" b="0" dirty="0">
                <a:sym typeface="Wingdings" pitchFamily="2" charset="2"/>
              </a:rPr>
              <a:t>Inflammation in the Th2 path (eosinophils) was moderated by chronic stress levels, such that [next] </a:t>
            </a:r>
          </a:p>
          <a:p>
            <a:pPr marL="628650" lvl="1" indent="-171450">
              <a:buFontTx/>
              <a:buChar char="-"/>
            </a:pPr>
            <a:r>
              <a:rPr lang="en-US" sz="1800" dirty="0">
                <a:effectLst/>
                <a:latin typeface="Tahoma" panose="020B0604030504040204" pitchFamily="34" charset="0"/>
                <a:ea typeface="Calibri" panose="020F0502020204030204" pitchFamily="34" charset="0"/>
              </a:rPr>
              <a:t>Cortisol response to acute stress and sputum EOS were POSITIVELY associated for those with high baseline chronic stress (yellow line), but negatively associated for those with low chronic stress (purple) [next]</a:t>
            </a:r>
          </a:p>
          <a:p>
            <a:pPr marL="628650" lvl="1" indent="-171450">
              <a:buFontTx/>
              <a:buChar char="-"/>
            </a:pPr>
            <a:r>
              <a:rPr lang="en-US" sz="1800" dirty="0">
                <a:effectLst/>
                <a:latin typeface="Tahoma" panose="020B0604030504040204" pitchFamily="34" charset="0"/>
                <a:sym typeface="Wingdings" pitchFamily="2" charset="2"/>
              </a:rPr>
              <a:t>Disparate effects of cortisol on airway inflammation, depending on chronic stress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800" dirty="0">
                <a:sym typeface="Wingdings" pitchFamily="2" charset="2"/>
              </a:rPr>
              <a:t>Importantly, this was found in the absence of airway challenge! [next]</a:t>
            </a:r>
          </a:p>
          <a:p>
            <a:pPr marL="628650" lvl="1" indent="-171450">
              <a:buFontTx/>
              <a:buChar char="-"/>
            </a:pPr>
            <a:endParaRPr lang="en-US" sz="1800" dirty="0">
              <a:effectLst/>
              <a:latin typeface="Tahoma" panose="020B0604030504040204" pitchFamily="34" charset="0"/>
              <a:sym typeface="Wingdings" pitchFamily="2" charset="2"/>
            </a:endParaRPr>
          </a:p>
          <a:p>
            <a:pPr marL="628650" lvl="1" indent="-171450">
              <a:buFontTx/>
              <a:buChar char="-"/>
            </a:pPr>
            <a:endParaRPr lang="en-US" sz="1800" dirty="0">
              <a:effectLst/>
              <a:latin typeface="Tahoma" panose="020B0604030504040204" pitchFamily="34" charset="0"/>
              <a:sym typeface="Wingdings" pitchFamily="2" charset="2"/>
            </a:endParaRPr>
          </a:p>
          <a:p>
            <a:pPr marL="628650" lvl="1" indent="-171450">
              <a:buFontTx/>
              <a:buChar char="-"/>
            </a:pPr>
            <a:r>
              <a:rPr lang="en-US" sz="1800" dirty="0">
                <a:effectLst/>
                <a:latin typeface="Tahoma" panose="020B0604030504040204" pitchFamily="34" charset="0"/>
                <a:sym typeface="Wingdings" pitchFamily="2" charset="2"/>
              </a:rPr>
              <a:t>Higher chronic stress also associated with greater cortisol response to TSST</a:t>
            </a:r>
          </a:p>
          <a:p>
            <a:pPr marL="628650" lvl="1" indent="-171450">
              <a:buFontTx/>
              <a:buChar char="-"/>
            </a:pPr>
            <a:endParaRPr lang="en-US" sz="1800" dirty="0">
              <a:effectLst/>
              <a:latin typeface="Tahoma" panose="020B0604030504040204" pitchFamily="34" charset="0"/>
              <a:sym typeface="Wingdings" pitchFamily="2" charset="2"/>
            </a:endParaRPr>
          </a:p>
          <a:p>
            <a:pPr marL="628650" lvl="1" indent="-171450">
              <a:buFontTx/>
              <a:buChar char="-"/>
            </a:pPr>
            <a:endParaRPr lang="en-US" b="0" dirty="0">
              <a:sym typeface="Wingdings" pitchFamily="2" charset="2"/>
            </a:endParaRPr>
          </a:p>
          <a:p>
            <a:pPr marL="171450" lvl="0" indent="-171450">
              <a:buFontTx/>
              <a:buChar char="-"/>
            </a:pPr>
            <a:endParaRPr lang="en-US" b="0" dirty="0">
              <a:sym typeface="Wingdings" pitchFamily="2" charset="2"/>
            </a:endParaRPr>
          </a:p>
        </p:txBody>
      </p:sp>
    </p:spTree>
    <p:extLst>
      <p:ext uri="{BB962C8B-B14F-4D97-AF65-F5344CB8AC3E}">
        <p14:creationId xmlns:p14="http://schemas.microsoft.com/office/powerpoint/2010/main" val="175199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mn-lt"/>
                <a:cs typeface="Calibri" panose="020F0502020204030204" pitchFamily="34" charset="0"/>
              </a:rPr>
              <a:t>Specifically, (NEXT) which particular brain </a:t>
            </a:r>
            <a:r>
              <a:rPr lang="en-US" sz="1200" b="1" i="0" u="none" strike="noStrike" dirty="0">
                <a:solidFill>
                  <a:srgbClr val="000000"/>
                </a:solidFill>
                <a:effectLst/>
                <a:latin typeface="+mn-lt"/>
                <a:cs typeface="Calibri" panose="020F0502020204030204" pitchFamily="34" charset="0"/>
              </a:rPr>
              <a:t>networks</a:t>
            </a:r>
            <a:r>
              <a:rPr lang="en-US" sz="1200" b="0" i="0" u="none" strike="noStrike" dirty="0">
                <a:solidFill>
                  <a:srgbClr val="000000"/>
                </a:solidFill>
                <a:effectLst/>
                <a:latin typeface="+mn-lt"/>
                <a:cs typeface="Calibri" panose="020F0502020204030204" pitchFamily="34" charset="0"/>
              </a:rPr>
              <a:t> are involved? and (NEXT) which immune pathways are most important in this relationship? </a:t>
            </a:r>
            <a:r>
              <a:rPr lang="en-US" sz="1200" b="0" i="0" u="none" strike="noStrike" dirty="0">
                <a:solidFill>
                  <a:schemeClr val="tx1"/>
                </a:solidFill>
                <a:effectLst/>
                <a:latin typeface="+mn-lt"/>
                <a:cs typeface="Calibri" panose="020F0502020204030204" pitchFamily="34" charset="0"/>
              </a:rPr>
              <a:t>(</a:t>
            </a:r>
            <a:r>
              <a:rPr lang="en-US" sz="1200" b="0" i="0" u="none" strike="noStrike" dirty="0">
                <a:solidFill>
                  <a:srgbClr val="000000"/>
                </a:solidFill>
                <a:effectLst/>
                <a:latin typeface="+mn-lt"/>
                <a:cs typeface="Calibri" panose="020F0502020204030204" pitchFamily="34" charset="0"/>
              </a:rPr>
              <a:t>NEXT) </a:t>
            </a:r>
          </a:p>
          <a:p>
            <a:pPr rtl="0">
              <a:spcBef>
                <a:spcPts val="0"/>
              </a:spcBef>
              <a:spcAft>
                <a:spcPts val="0"/>
              </a:spcAft>
            </a:pPr>
            <a:endParaRPr lang="en-US" sz="1200" b="0" i="0" u="none" strike="noStrike" dirty="0">
              <a:solidFill>
                <a:srgbClr val="000000"/>
              </a:solidFill>
              <a:effectLst/>
              <a:latin typeface="+mn-lt"/>
              <a:cs typeface="Calibri" panose="020F0502020204030204" pitchFamily="34" charset="0"/>
            </a:endParaRPr>
          </a:p>
          <a:p>
            <a:pPr rtl="0">
              <a:spcBef>
                <a:spcPts val="0"/>
              </a:spcBef>
              <a:spcAft>
                <a:spcPts val="0"/>
              </a:spcAft>
            </a:pPr>
            <a:r>
              <a:rPr lang="en-US" sz="1200" b="0" i="0" u="none" strike="noStrike" dirty="0">
                <a:solidFill>
                  <a:srgbClr val="000000"/>
                </a:solidFill>
                <a:effectLst/>
                <a:latin typeface="+mn-lt"/>
                <a:cs typeface="Calibri" panose="020F0502020204030204" pitchFamily="34" charset="0"/>
              </a:rPr>
              <a:t>Initial evidence, including work from our lab, points to</a:t>
            </a:r>
          </a:p>
          <a:p>
            <a:pPr rtl="0">
              <a:spcBef>
                <a:spcPts val="0"/>
              </a:spcBef>
              <a:spcAft>
                <a:spcPts val="0"/>
              </a:spcAft>
            </a:pPr>
            <a:endParaRPr lang="en-US" sz="1200" b="0" i="0" u="none" strike="noStrike" dirty="0">
              <a:solidFill>
                <a:srgbClr val="000000"/>
              </a:solidFill>
              <a:effectLst/>
              <a:latin typeface="+mn-lt"/>
              <a:cs typeface="Calibri" panose="020F0502020204030204" pitchFamily="34" charset="0"/>
            </a:endParaRPr>
          </a:p>
          <a:p>
            <a:pPr marL="171450" indent="-171450" rtl="0">
              <a:spcBef>
                <a:spcPts val="0"/>
              </a:spcBef>
              <a:spcAft>
                <a:spcPts val="0"/>
              </a:spcAft>
              <a:buFontTx/>
              <a:buChar char="-"/>
            </a:pPr>
            <a:r>
              <a:rPr lang="en-US" sz="1200" b="0" i="0" u="none" strike="noStrike" dirty="0">
                <a:solidFill>
                  <a:srgbClr val="000000"/>
                </a:solidFill>
                <a:effectLst/>
                <a:latin typeface="+mn-lt"/>
                <a:cs typeface="Calibri" panose="020F0502020204030204" pitchFamily="34" charset="0"/>
              </a:rPr>
              <a:t>Threat and emotion-sensitive neurocircuitry involved in immune processes </a:t>
            </a:r>
          </a:p>
          <a:p>
            <a:pPr marL="628650" lvl="1" indent="-171450" rtl="0">
              <a:spcBef>
                <a:spcPts val="0"/>
              </a:spcBef>
              <a:spcAft>
                <a:spcPts val="0"/>
              </a:spcAft>
              <a:buFontTx/>
              <a:buChar char="-"/>
            </a:pPr>
            <a:r>
              <a:rPr lang="en-US" sz="1200" b="0" i="0" u="none" strike="noStrike" dirty="0">
                <a:solidFill>
                  <a:srgbClr val="000000"/>
                </a:solidFill>
                <a:effectLst/>
                <a:latin typeface="+mn-lt"/>
                <a:cs typeface="Calibri" panose="020F0502020204030204" pitchFamily="34" charset="0"/>
              </a:rPr>
              <a:t>Specifically, the set of regions called the Salience Network consists of the dorsal anterior cingulate (dACC), amygdala, and insula These regions are often coactivated and </a:t>
            </a:r>
            <a:r>
              <a:rPr lang="en-US" sz="1200" b="1" i="0" u="none" strike="noStrike" dirty="0">
                <a:solidFill>
                  <a:srgbClr val="000000"/>
                </a:solidFill>
                <a:effectLst/>
                <a:latin typeface="+mn-lt"/>
                <a:cs typeface="Calibri" panose="020F0502020204030204" pitchFamily="34" charset="0"/>
              </a:rPr>
              <a:t>involved in processing, predicting, and responding to salient/threat-related/physio-relevant stimuli</a:t>
            </a:r>
            <a:r>
              <a:rPr lang="en-US" sz="1200" b="0" i="0" u="none" strike="noStrike" dirty="0">
                <a:solidFill>
                  <a:srgbClr val="000000"/>
                </a:solidFill>
                <a:effectLst/>
                <a:latin typeface="+mn-lt"/>
                <a:cs typeface="Calibri" panose="020F0502020204030204" pitchFamily="34" charset="0"/>
              </a:rPr>
              <a:t>, </a:t>
            </a:r>
          </a:p>
          <a:p>
            <a:pPr marL="628650" lvl="1" indent="-171450" rtl="0">
              <a:spcBef>
                <a:spcPts val="0"/>
              </a:spcBef>
              <a:spcAft>
                <a:spcPts val="0"/>
              </a:spcAft>
              <a:buFontTx/>
              <a:buChar char="-"/>
            </a:pPr>
            <a:endParaRPr lang="en-US" sz="1200" b="0" i="0" u="none" strike="noStrike" dirty="0">
              <a:solidFill>
                <a:srgbClr val="000000"/>
              </a:solidFill>
              <a:effectLst/>
              <a:latin typeface="+mn-lt"/>
              <a:cs typeface="Calibri" panose="020F0502020204030204" pitchFamily="34" charset="0"/>
            </a:endParaRPr>
          </a:p>
          <a:p>
            <a:pPr marL="628650" lvl="1" indent="-171450" rtl="0">
              <a:spcBef>
                <a:spcPts val="0"/>
              </a:spcBef>
              <a:spcAft>
                <a:spcPts val="0"/>
              </a:spcAft>
              <a:buFontTx/>
              <a:buChar char="-"/>
            </a:pPr>
            <a:r>
              <a:rPr lang="en-US" sz="1200" b="0" i="0" u="none" strike="noStrike" dirty="0">
                <a:solidFill>
                  <a:srgbClr val="000000"/>
                </a:solidFill>
                <a:effectLst/>
                <a:latin typeface="+mn-lt"/>
                <a:cs typeface="Calibri" panose="020F0502020204030204" pitchFamily="34" charset="0"/>
              </a:rPr>
              <a:t>This network has emerged across many studies as being important in the relationship between emotion and inflammation, including our work looking at relationships between emotion and asthma [NEXT]</a:t>
            </a:r>
          </a:p>
          <a:p>
            <a:pPr marL="171450" lvl="0" indent="-171450" rtl="0">
              <a:spcBef>
                <a:spcPts val="0"/>
              </a:spcBef>
              <a:spcAft>
                <a:spcPts val="0"/>
              </a:spcAft>
              <a:buFontTx/>
              <a:buChar char="-"/>
            </a:pPr>
            <a:r>
              <a:rPr lang="en-US" sz="1200" b="0" i="0" u="none" strike="noStrike" dirty="0">
                <a:solidFill>
                  <a:srgbClr val="000000"/>
                </a:solidFill>
                <a:effectLst/>
                <a:latin typeface="+mn-lt"/>
                <a:cs typeface="Calibri" panose="020F0502020204030204" pitchFamily="34" charset="0"/>
              </a:rPr>
              <a:t>additionally, there are immune pathways that trigger asthma symptoms which are ALSO involved in stress, depression, anxiety, such as the Th17 pathway</a:t>
            </a:r>
          </a:p>
          <a:p>
            <a:pPr rtl="0" fontAlgn="base">
              <a:spcBef>
                <a:spcPts val="0"/>
              </a:spcBef>
              <a:spcAft>
                <a:spcPts val="0"/>
              </a:spcAft>
              <a:buFont typeface="Arial" panose="020B0604020202020204" pitchFamily="34" charset="0"/>
              <a:buChar char="•"/>
            </a:pPr>
            <a:endParaRPr lang="en-US" sz="1200" dirty="0">
              <a:latin typeface="+mn-lt"/>
              <a:cs typeface="Calibri" panose="020F0502020204030204" pitchFamily="34" charset="0"/>
            </a:endParaRPr>
          </a:p>
        </p:txBody>
      </p:sp>
    </p:spTree>
    <p:extLst>
      <p:ext uri="{BB962C8B-B14F-4D97-AF65-F5344CB8AC3E}">
        <p14:creationId xmlns:p14="http://schemas.microsoft.com/office/powerpoint/2010/main" val="3525359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deeper into the immune response: naïve t cells differentiate [next] into several different T-helper cells</a:t>
            </a:r>
          </a:p>
          <a:p>
            <a:r>
              <a:rPr lang="en-US" dirty="0"/>
              <a:t>Th2 cells drive canonical asthma airway inflammation – for example, the increased expression of sputum eosinophils</a:t>
            </a:r>
          </a:p>
          <a:p>
            <a:endParaRPr lang="en-US" dirty="0"/>
          </a:p>
          <a:p>
            <a:r>
              <a:rPr lang="en-US" dirty="0"/>
              <a:t>Th17-related pathways have different cytokine end products, and importantly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psychological stress reliably increases Th17-related cells; Th17 cytokine administration in animal models induces depressive-like behavior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IL23 is another cytokine that is critical in the expansion, maintenance, and proliferation [NEXT] of Th17 cytokine production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pathways are synergistic; for example, in asthma eosinophils can increase the production of IL-17. </a:t>
            </a:r>
          </a:p>
          <a:p>
            <a:endParaRPr lang="en-US" dirty="0"/>
          </a:p>
          <a:p>
            <a:r>
              <a:rPr lang="en-US" dirty="0"/>
              <a:t>(remember these players!!) </a:t>
            </a:r>
          </a:p>
        </p:txBody>
      </p:sp>
      <p:sp>
        <p:nvSpPr>
          <p:cNvPr id="4" name="Slide Number Placeholder 3"/>
          <p:cNvSpPr>
            <a:spLocks noGrp="1"/>
          </p:cNvSpPr>
          <p:nvPr>
            <p:ph type="sldNum" sz="quarter" idx="5"/>
          </p:nvPr>
        </p:nvSpPr>
        <p:spPr/>
        <p:txBody>
          <a:bodyPr/>
          <a:lstStyle/>
          <a:p>
            <a:fld id="{D0C6591E-6D0F-BF40-867F-6B33C6E6AC7E}" type="slidenum">
              <a:rPr lang="en-US" smtClean="0"/>
              <a:t>4</a:t>
            </a:fld>
            <a:endParaRPr lang="en-US"/>
          </a:p>
        </p:txBody>
      </p:sp>
    </p:spTree>
    <p:extLst>
      <p:ext uri="{BB962C8B-B14F-4D97-AF65-F5344CB8AC3E}">
        <p14:creationId xmlns:p14="http://schemas.microsoft.com/office/powerpoint/2010/main" val="2967443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0" i="0" dirty="0">
                <a:sym typeface="Wingdings" pitchFamily="2" charset="2"/>
              </a:rPr>
              <a:t>In this work, we hypothesized that: acute stress would increase provoked airway inflammation. We predicted that [next]</a:t>
            </a:r>
          </a:p>
          <a:p>
            <a:pPr marL="171450" lvl="0" indent="-171450">
              <a:buFontTx/>
              <a:buChar char="-"/>
            </a:pPr>
            <a:endParaRPr lang="en-US" b="0" i="0" dirty="0">
              <a:sym typeface="Wingdings" pitchFamily="2" charset="2"/>
            </a:endParaRPr>
          </a:p>
          <a:p>
            <a:pPr marL="171450" lvl="0" indent="-171450">
              <a:buFontTx/>
              <a:buChar char="-"/>
            </a:pPr>
            <a:r>
              <a:rPr lang="en-US" b="0" i="0" dirty="0">
                <a:sym typeface="Wingdings" pitchFamily="2" charset="2"/>
              </a:rPr>
              <a:t>A psychosocial stressor would [NEXT] be associated w </a:t>
            </a:r>
            <a:r>
              <a:rPr lang="en-US" b="0" dirty="0">
                <a:sym typeface="Wingdings" pitchFamily="2" charset="2"/>
              </a:rPr>
              <a:t>threat-related neurocircuitry activation (measured by FDG-PET brain scan) </a:t>
            </a:r>
            <a:r>
              <a:rPr lang="en-US" b="0" i="0" dirty="0">
                <a:sym typeface="Wingdings" pitchFamily="2" charset="2"/>
              </a:rPr>
              <a:t>[NEXT], which</a:t>
            </a:r>
          </a:p>
          <a:p>
            <a:pPr marL="171450" lvl="0" indent="-171450">
              <a:buFontTx/>
              <a:buChar char="-"/>
            </a:pPr>
            <a:endParaRPr lang="en-US" b="0" i="0" dirty="0">
              <a:sym typeface="Wingdings" pitchFamily="2" charset="2"/>
            </a:endParaRPr>
          </a:p>
          <a:p>
            <a:pPr marL="171450" lvl="0" indent="-171450">
              <a:buFontTx/>
              <a:buChar char="-"/>
            </a:pPr>
            <a:r>
              <a:rPr lang="en-US" b="0" i="0" dirty="0">
                <a:sym typeface="Wingdings" pitchFamily="2" charset="2"/>
              </a:rPr>
              <a:t>would </a:t>
            </a:r>
            <a:r>
              <a:rPr lang="en-US" b="1" i="0" dirty="0">
                <a:sym typeface="Wingdings" pitchFamily="2" charset="2"/>
              </a:rPr>
              <a:t>influence the production and release of asthma-related immune</a:t>
            </a:r>
            <a:r>
              <a:rPr lang="en-US" b="0" i="0" dirty="0">
                <a:sym typeface="Wingdings" pitchFamily="2" charset="2"/>
              </a:rPr>
              <a:t> cells, Th17-related alongside Th2 pathways. [NEXT]</a:t>
            </a:r>
          </a:p>
          <a:p>
            <a:pPr marL="171450" lvl="0" indent="-171450">
              <a:buFontTx/>
              <a:buChar char="-"/>
            </a:pPr>
            <a:endParaRPr lang="en-US" b="1" i="0" dirty="0">
              <a:sym typeface="Wingdings" pitchFamily="2" charset="2"/>
            </a:endParaRPr>
          </a:p>
          <a:p>
            <a:pPr marL="171450" lvl="0" indent="-171450">
              <a:buFontTx/>
              <a:buChar char="-"/>
            </a:pPr>
            <a:r>
              <a:rPr lang="en-US" b="0" i="0" dirty="0">
                <a:sym typeface="Wingdings" pitchFamily="2" charset="2"/>
              </a:rPr>
              <a:t>And that this priming would increase susceptibility to an airway allergen challenge;</a:t>
            </a:r>
            <a:r>
              <a:rPr lang="en-US" b="1" i="0" dirty="0">
                <a:sym typeface="Wingdings" pitchFamily="2" charset="2"/>
              </a:rPr>
              <a:t> </a:t>
            </a:r>
            <a:r>
              <a:rPr lang="en-US" b="0" i="0" dirty="0">
                <a:sym typeface="Wingdings" pitchFamily="2" charset="2"/>
              </a:rPr>
              <a:t>[NEXT]</a:t>
            </a:r>
          </a:p>
          <a:p>
            <a:pPr marL="171450" lvl="0" indent="-171450">
              <a:buFontTx/>
              <a:buChar char="-"/>
            </a:pPr>
            <a:endParaRPr lang="en-US" b="0" i="0" dirty="0">
              <a:sym typeface="Wingdings" pitchFamily="2" charset="2"/>
            </a:endParaRPr>
          </a:p>
          <a:p>
            <a:pPr marL="171450" lvl="0" indent="-171450">
              <a:buFontTx/>
              <a:buChar char="-"/>
            </a:pPr>
            <a:r>
              <a:rPr lang="en-US" b="0" i="0" dirty="0">
                <a:sym typeface="Wingdings" pitchFamily="2" charset="2"/>
              </a:rPr>
              <a:t>Causing a more severe inflammatory response after stress compared to after a control condition</a:t>
            </a:r>
          </a:p>
          <a:p>
            <a:pPr marL="171450" lvl="0" indent="-171450">
              <a:buFontTx/>
              <a:buChar char="-"/>
            </a:pPr>
            <a:endParaRPr lang="en-US" b="0" i="0" dirty="0">
              <a:sym typeface="Wingdings" pitchFamily="2" charset="2"/>
            </a:endParaRPr>
          </a:p>
          <a:p>
            <a:pPr marL="171450" lvl="0" indent="-171450">
              <a:buFontTx/>
              <a:buChar char="-"/>
            </a:pPr>
            <a:r>
              <a:rPr lang="en-US" b="0" i="0" dirty="0">
                <a:sym typeface="Wingdings" pitchFamily="2" charset="2"/>
              </a:rPr>
              <a:t>Here’s how we measured that</a:t>
            </a:r>
          </a:p>
        </p:txBody>
      </p:sp>
    </p:spTree>
    <p:extLst>
      <p:ext uri="{BB962C8B-B14F-4D97-AF65-F5344CB8AC3E}">
        <p14:creationId xmlns:p14="http://schemas.microsoft.com/office/powerpoint/2010/main" val="191497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mn-lt"/>
              </a:rPr>
              <a:t>participants came for two visits, one with a psychosocial stress task, and one with a non-stressful control </a:t>
            </a:r>
          </a:p>
          <a:p>
            <a:pPr rtl="0">
              <a:spcBef>
                <a:spcPts val="0"/>
              </a:spcBef>
              <a:spcAft>
                <a:spcPts val="0"/>
              </a:spcAft>
            </a:pPr>
            <a:r>
              <a:rPr lang="en-US" sz="1200" b="0" i="0" u="none" strike="noStrike" dirty="0">
                <a:solidFill>
                  <a:srgbClr val="000000"/>
                </a:solidFill>
                <a:effectLst/>
                <a:latin typeface="+mn-lt"/>
              </a:rPr>
              <a:t>(4+wk apart, order randomized)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u="none" strike="no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effectLst/>
              <a:latin typeface="+mn-lt"/>
            </a:endParaRPr>
          </a:p>
          <a:p>
            <a:r>
              <a:rPr lang="en-US" sz="1200" dirty="0">
                <a:latin typeface="+mn-lt"/>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12A45-60FA-7F47-8F43-60EC828047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61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 psychosocial stress manipulation in our study was the TSST: a </a:t>
            </a:r>
            <a:r>
              <a:rPr lang="en-US" dirty="0"/>
              <a:t>well-validated task that increases physio/psych stress. </a:t>
            </a:r>
          </a:p>
          <a:p>
            <a:r>
              <a:rPr lang="en-US" dirty="0"/>
              <a:t>Participants perform speech and challenging math tasks in front of a microphone, a camera, and a panel of very unimpressed judges [next]</a:t>
            </a:r>
          </a:p>
          <a:p>
            <a:pPr marL="171450" indent="-171450">
              <a:buFontTx/>
              <a:buChar char="-"/>
            </a:pPr>
            <a:r>
              <a:rPr lang="en-US" dirty="0"/>
              <a:t>[next]</a:t>
            </a:r>
          </a:p>
          <a:p>
            <a:pPr marL="171450" indent="-171450">
              <a:buFontTx/>
              <a:buChar char="-"/>
            </a:pPr>
            <a:r>
              <a:rPr lang="en-US" dirty="0"/>
              <a:t>Non-stressful control task was identical but with stressful elements removed, so there were no microphones, cameras, or judges, and speech/math were made easier</a:t>
            </a:r>
            <a:endParaRPr lang="en-US" sz="1800" dirty="0">
              <a:effectLst/>
              <a:latin typeface="Times New Roman" panose="02020603050405020304" pitchFamily="18" charset="0"/>
              <a:ea typeface="Calibri" panose="020F0502020204030204" pitchFamily="34" charset="0"/>
            </a:endParaRP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12A45-60FA-7F47-8F43-60EC828047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27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mn-lt"/>
              </a:rPr>
              <a:t>After the psychosocial stress or control task, participants had a [NEXT] PET brain scan using radiolabeled glucose to measure </a:t>
            </a:r>
            <a:r>
              <a:rPr lang="en-US" sz="1200" b="1" i="0" u="none" strike="noStrike" dirty="0">
                <a:solidFill>
                  <a:srgbClr val="000000"/>
                </a:solidFill>
                <a:effectLst/>
                <a:latin typeface="+mn-lt"/>
              </a:rPr>
              <a:t>regional glucose metabolism to show where the brain was active during the task</a:t>
            </a:r>
          </a:p>
          <a:p>
            <a:pPr rtl="0">
              <a:spcBef>
                <a:spcPts val="0"/>
              </a:spcBef>
              <a:spcAft>
                <a:spcPts val="0"/>
              </a:spcAft>
            </a:pPr>
            <a:r>
              <a:rPr lang="en-US" sz="1200" b="0" i="0" u="none" strike="noStrike" dirty="0">
                <a:solidFill>
                  <a:srgbClr val="000000"/>
                </a:solidFill>
                <a:effectLst/>
                <a:latin typeface="+mn-lt"/>
              </a:rPr>
              <a:t>(NEXT) To measure physio stress responses, We collected salivary cortisol about every 10min during the stress and control tasks and brain scans.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mn-lt"/>
            </a:endParaRPr>
          </a:p>
          <a:p>
            <a:pPr rtl="0">
              <a:spcBef>
                <a:spcPts val="0"/>
              </a:spcBef>
              <a:spcAft>
                <a:spcPts val="0"/>
              </a:spcAft>
            </a:pPr>
            <a:r>
              <a:rPr lang="en-US" sz="1200" b="0" i="0" u="none" strike="noStrike" dirty="0">
                <a:solidFill>
                  <a:srgbClr val="000000"/>
                </a:solidFill>
                <a:effectLst/>
                <a:latin typeface="+mn-lt"/>
              </a:rPr>
              <a:t>Then participants were given an acute lung allergen challenge, and we measured lung function and airway inflammation in both Th2 and Th17 pathways FROM THE LUNG [NEXT] before and hourly for 4hr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2"/>
                </a:solidFill>
                <a:latin typeface="+mn-lt"/>
                <a:cs typeface="Tahoma" panose="020B0604030504040204" pitchFamily="34" charset="0"/>
              </a:rPr>
              <a:t>Sputum = nebulized saline inhaled then cough up phlegm </a:t>
            </a:r>
            <a:endParaRPr lang="en-US" sz="1200" b="0" i="0" u="none" strike="noStrike" dirty="0">
              <a:solidFill>
                <a:srgbClr val="000000"/>
              </a:solidFill>
              <a:effectLst/>
              <a:latin typeface="+mn-lt"/>
            </a:endParaRPr>
          </a:p>
          <a:p>
            <a:pPr rtl="0">
              <a:spcBef>
                <a:spcPts val="0"/>
              </a:spcBef>
              <a:spcAft>
                <a:spcPts val="0"/>
              </a:spcAft>
            </a:pPr>
            <a:r>
              <a:rPr lang="en-US" sz="1200" b="0" i="0" u="none" strike="noStrike" dirty="0">
                <a:solidFill>
                  <a:srgbClr val="000000"/>
                </a:solidFill>
                <a:effectLst/>
                <a:latin typeface="+mn-lt"/>
              </a:rPr>
              <a:t>[NEXT]</a:t>
            </a:r>
            <a:endParaRPr lang="en-US" sz="1200" b="0" dirty="0">
              <a:effectLst/>
              <a:latin typeface="+mn-lt"/>
            </a:endParaRPr>
          </a:p>
          <a:p>
            <a:r>
              <a:rPr lang="en-US" sz="1200" dirty="0">
                <a:latin typeface="+mn-lt"/>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12A45-60FA-7F47-8F43-60EC828047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071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B7A6CF-0276-AE44-A424-5C1A7117F7BE}" type="datetime1">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FDF412-A621-3B4E-9F95-30FC65FCEAE4}" type="slidenum">
              <a:rPr lang="en-US" smtClean="0"/>
              <a:t>‹#›</a:t>
            </a:fld>
            <a:endParaRPr lang="en-US"/>
          </a:p>
        </p:txBody>
      </p:sp>
    </p:spTree>
    <p:extLst>
      <p:ext uri="{BB962C8B-B14F-4D97-AF65-F5344CB8AC3E}">
        <p14:creationId xmlns:p14="http://schemas.microsoft.com/office/powerpoint/2010/main" val="838667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0BFB3-0C1D-804C-B58B-78E4D2C6C61F}" type="datetime1">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FDF412-A621-3B4E-9F95-30FC65FCEAE4}" type="slidenum">
              <a:rPr lang="en-US" smtClean="0"/>
              <a:t>‹#›</a:t>
            </a:fld>
            <a:endParaRPr lang="en-US"/>
          </a:p>
        </p:txBody>
      </p:sp>
    </p:spTree>
    <p:extLst>
      <p:ext uri="{BB962C8B-B14F-4D97-AF65-F5344CB8AC3E}">
        <p14:creationId xmlns:p14="http://schemas.microsoft.com/office/powerpoint/2010/main" val="3825575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E06F7-ADF0-774B-AEBA-7A7501C0BD3E}" type="datetime1">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FDF412-A621-3B4E-9F95-30FC65FCEAE4}" type="slidenum">
              <a:rPr lang="en-US" smtClean="0"/>
              <a:t>‹#›</a:t>
            </a:fld>
            <a:endParaRPr lang="en-US"/>
          </a:p>
        </p:txBody>
      </p:sp>
    </p:spTree>
    <p:extLst>
      <p:ext uri="{BB962C8B-B14F-4D97-AF65-F5344CB8AC3E}">
        <p14:creationId xmlns:p14="http://schemas.microsoft.com/office/powerpoint/2010/main" val="3326986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1CDCF6-3BBC-FF4E-8ADC-28B760E00E2A}" type="datetime1">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FDF412-A621-3B4E-9F95-30FC65FCEAE4}" type="slidenum">
              <a:rPr lang="en-US" smtClean="0"/>
              <a:t>‹#›</a:t>
            </a:fld>
            <a:endParaRPr lang="en-US"/>
          </a:p>
        </p:txBody>
      </p:sp>
    </p:spTree>
    <p:extLst>
      <p:ext uri="{BB962C8B-B14F-4D97-AF65-F5344CB8AC3E}">
        <p14:creationId xmlns:p14="http://schemas.microsoft.com/office/powerpoint/2010/main" val="28259844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1ABDC-DA48-1444-9379-23F607554263}" type="datetime1">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FDF412-A621-3B4E-9F95-30FC65FCEAE4}" type="slidenum">
              <a:rPr lang="en-US" smtClean="0"/>
              <a:t>‹#›</a:t>
            </a:fld>
            <a:endParaRPr lang="en-US"/>
          </a:p>
        </p:txBody>
      </p:sp>
    </p:spTree>
    <p:extLst>
      <p:ext uri="{BB962C8B-B14F-4D97-AF65-F5344CB8AC3E}">
        <p14:creationId xmlns:p14="http://schemas.microsoft.com/office/powerpoint/2010/main" val="1382470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03A6B9-B25D-A74C-B56B-25F4FB47B609}" type="datetime1">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FDF412-A621-3B4E-9F95-30FC65FCEAE4}" type="slidenum">
              <a:rPr lang="en-US" smtClean="0"/>
              <a:t>‹#›</a:t>
            </a:fld>
            <a:endParaRPr lang="en-US"/>
          </a:p>
        </p:txBody>
      </p:sp>
    </p:spTree>
    <p:extLst>
      <p:ext uri="{BB962C8B-B14F-4D97-AF65-F5344CB8AC3E}">
        <p14:creationId xmlns:p14="http://schemas.microsoft.com/office/powerpoint/2010/main" val="1734002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7A4FA3-C81E-C442-99E6-8B84C1DCC1DD}" type="datetime1">
              <a:rPr lang="en-US" smtClean="0"/>
              <a:t>6/18/24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FDF412-A621-3B4E-9F95-30FC65FCEAE4}" type="slidenum">
              <a:rPr lang="en-US" smtClean="0"/>
              <a:t>‹#›</a:t>
            </a:fld>
            <a:endParaRPr lang="en-US"/>
          </a:p>
        </p:txBody>
      </p:sp>
    </p:spTree>
    <p:extLst>
      <p:ext uri="{BB962C8B-B14F-4D97-AF65-F5344CB8AC3E}">
        <p14:creationId xmlns:p14="http://schemas.microsoft.com/office/powerpoint/2010/main" val="117604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198363-F6D8-754B-A849-B39012021EC0}" type="datetime1">
              <a:rPr lang="en-US" smtClean="0"/>
              <a:t>6/18/24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FDF412-A621-3B4E-9F95-30FC65FCEAE4}" type="slidenum">
              <a:rPr lang="en-US" smtClean="0"/>
              <a:t>‹#›</a:t>
            </a:fld>
            <a:endParaRPr lang="en-US"/>
          </a:p>
        </p:txBody>
      </p:sp>
    </p:spTree>
    <p:extLst>
      <p:ext uri="{BB962C8B-B14F-4D97-AF65-F5344CB8AC3E}">
        <p14:creationId xmlns:p14="http://schemas.microsoft.com/office/powerpoint/2010/main" val="3671632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CD89-EAA1-E94E-AC6F-EFC389562BF1}" type="datetime1">
              <a:rPr lang="en-US" smtClean="0"/>
              <a:t>6/18/24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FDF412-A621-3B4E-9F95-30FC65FCEAE4}" type="slidenum">
              <a:rPr lang="en-US" smtClean="0"/>
              <a:t>‹#›</a:t>
            </a:fld>
            <a:endParaRPr lang="en-US"/>
          </a:p>
        </p:txBody>
      </p:sp>
    </p:spTree>
    <p:extLst>
      <p:ext uri="{BB962C8B-B14F-4D97-AF65-F5344CB8AC3E}">
        <p14:creationId xmlns:p14="http://schemas.microsoft.com/office/powerpoint/2010/main" val="104237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BA69E4-A253-3346-B2E6-AD6BDA9B1DBE}" type="datetime1">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FDF412-A621-3B4E-9F95-30FC65FCEAE4}" type="slidenum">
              <a:rPr lang="en-US" smtClean="0"/>
              <a:t>‹#›</a:t>
            </a:fld>
            <a:endParaRPr lang="en-US"/>
          </a:p>
        </p:txBody>
      </p:sp>
    </p:spTree>
    <p:extLst>
      <p:ext uri="{BB962C8B-B14F-4D97-AF65-F5344CB8AC3E}">
        <p14:creationId xmlns:p14="http://schemas.microsoft.com/office/powerpoint/2010/main" val="389294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EBFC4-1EF9-F447-B9C6-080641A15D06}" type="datetime1">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FDF412-A621-3B4E-9F95-30FC65FCEAE4}" type="slidenum">
              <a:rPr lang="en-US" smtClean="0"/>
              <a:t>‹#›</a:t>
            </a:fld>
            <a:endParaRPr lang="en-US"/>
          </a:p>
        </p:txBody>
      </p:sp>
    </p:spTree>
    <p:extLst>
      <p:ext uri="{BB962C8B-B14F-4D97-AF65-F5344CB8AC3E}">
        <p14:creationId xmlns:p14="http://schemas.microsoft.com/office/powerpoint/2010/main" val="178085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72BD10-038F-DE4A-8314-1E031288D037}" type="datetime1">
              <a:rPr lang="en-US" smtClean="0"/>
              <a:t>6/18/24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fld id="{65FDF412-A621-3B4E-9F95-30FC65FCEAE4}" type="slidenum">
              <a:rPr lang="en-US" smtClean="0"/>
              <a:pPr/>
              <a:t>‹#›</a:t>
            </a:fld>
            <a:endParaRPr lang="en-US" dirty="0"/>
          </a:p>
        </p:txBody>
      </p:sp>
    </p:spTree>
    <p:extLst>
      <p:ext uri="{BB962C8B-B14F-4D97-AF65-F5344CB8AC3E}">
        <p14:creationId xmlns:p14="http://schemas.microsoft.com/office/powerpoint/2010/main" val="39727809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2.svg"/><Relationship Id="rId3" Type="http://schemas.openxmlformats.org/officeDocument/2006/relationships/image" Target="../media/image30.png"/><Relationship Id="rId7" Type="http://schemas.openxmlformats.org/officeDocument/2006/relationships/image" Target="../media/image44.svg"/><Relationship Id="rId12"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29.svg"/><Relationship Id="rId5" Type="http://schemas.openxmlformats.org/officeDocument/2006/relationships/image" Target="../media/image42.svg"/><Relationship Id="rId10" Type="http://schemas.openxmlformats.org/officeDocument/2006/relationships/image" Target="../media/image28.png"/><Relationship Id="rId4" Type="http://schemas.openxmlformats.org/officeDocument/2006/relationships/image" Target="../media/image41.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png"/><Relationship Id="rId7" Type="http://schemas.microsoft.com/office/2007/relationships/hdphoto" Target="../media/hdphoto12.wdp"/><Relationship Id="rId12" Type="http://schemas.microsoft.com/office/2007/relationships/hdphoto" Target="../media/hdphoto15.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11" Type="http://schemas.microsoft.com/office/2007/relationships/hdphoto" Target="../media/hdphoto14.wdp"/><Relationship Id="rId5" Type="http://schemas.microsoft.com/office/2007/relationships/hdphoto" Target="../media/hdphoto11.wdp"/><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7" Type="http://schemas.microsoft.com/office/2007/relationships/hdphoto" Target="../media/hdphoto5.wdp"/><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5.jp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4.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0.png"/><Relationship Id="rId11" Type="http://schemas.microsoft.com/office/2007/relationships/hdphoto" Target="../media/hdphoto17.wdp"/><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microsoft.com/office/2007/relationships/hdphoto" Target="../media/hdphoto16.wdp"/><Relationship Id="rId14" Type="http://schemas.openxmlformats.org/officeDocument/2006/relationships/image" Target="../media/image76.jpg"/></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016/B978-0-12-397025-1.00052-X" TargetMode="External"/><Relationship Id="rId3" Type="http://schemas.openxmlformats.org/officeDocument/2006/relationships/hyperlink" Target="https://doi.org/10.1007/s12016-019-08736-x" TargetMode="External"/><Relationship Id="rId7" Type="http://schemas.openxmlformats.org/officeDocument/2006/relationships/hyperlink" Target="https://doi.org/10.1183/13993003.01509-201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doi.org/10.1016/j.psyneuen.2008.01.010" TargetMode="External"/><Relationship Id="rId5" Type="http://schemas.openxmlformats.org/officeDocument/2006/relationships/hyperlink" Target="https://doi.org/10.1016/j.bbih.2022.100509" TargetMode="External"/><Relationship Id="rId10" Type="http://schemas.openxmlformats.org/officeDocument/2006/relationships/hyperlink" Target="https://doi.org/10.1016/S0140-6736(20)30925-9" TargetMode="External"/><Relationship Id="rId4" Type="http://schemas.openxmlformats.org/officeDocument/2006/relationships/hyperlink" Target="https://toolkit.severeasthma.org.au/co-morbidities/extra-pulmonary/anxiety-depression/" TargetMode="External"/><Relationship Id="rId9" Type="http://schemas.openxmlformats.org/officeDocument/2006/relationships/hyperlink" Target="https://doi.org/10.1016/j.bbi.2016.03.024"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5.png"/><Relationship Id="rId7"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18.wdp"/><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60.png"/><Relationship Id="rId3" Type="http://schemas.openxmlformats.org/officeDocument/2006/relationships/image" Target="../media/image97.png"/><Relationship Id="rId7" Type="http://schemas.openxmlformats.org/officeDocument/2006/relationships/image" Target="../media/image230.png"/><Relationship Id="rId12" Type="http://schemas.openxmlformats.org/officeDocument/2006/relationships/customXml" Target="../ink/ink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50.png"/><Relationship Id="rId5" Type="http://schemas.openxmlformats.org/officeDocument/2006/relationships/image" Target="../media/image22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jpg"/><Relationship Id="rId12"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24.sv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3.png"/><Relationship Id="rId10" Type="http://schemas.openxmlformats.org/officeDocument/2006/relationships/image" Target="../media/image19.png"/><Relationship Id="rId4" Type="http://schemas.microsoft.com/office/2007/relationships/hdphoto" Target="../media/hdphoto4.wdp"/><Relationship Id="rId9" Type="http://schemas.openxmlformats.org/officeDocument/2006/relationships/image" Target="../media/image18.png"/><Relationship Id="rId14" Type="http://schemas.microsoft.com/office/2007/relationships/hdphoto" Target="../media/hdphoto7.wdp"/></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jpg"/><Relationship Id="rId7" Type="http://schemas.openxmlformats.org/officeDocument/2006/relationships/image" Target="../media/image2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12.jpg"/><Relationship Id="rId9"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2.svg"/><Relationship Id="rId3" Type="http://schemas.openxmlformats.org/officeDocument/2006/relationships/image" Target="../media/image30.png"/><Relationship Id="rId7" Type="http://schemas.openxmlformats.org/officeDocument/2006/relationships/image" Target="../media/image44.sv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29.svg"/><Relationship Id="rId5" Type="http://schemas.openxmlformats.org/officeDocument/2006/relationships/image" Target="../media/image42.svg"/><Relationship Id="rId10" Type="http://schemas.openxmlformats.org/officeDocument/2006/relationships/image" Target="../media/image28.png"/><Relationship Id="rId4" Type="http://schemas.openxmlformats.org/officeDocument/2006/relationships/image" Target="../media/image41.png"/><Relationship Id="rId9"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n abstract genetic concept">
            <a:extLst>
              <a:ext uri="{FF2B5EF4-FFF2-40B4-BE49-F238E27FC236}">
                <a16:creationId xmlns:a16="http://schemas.microsoft.com/office/drawing/2014/main" id="{72B06A38-9E09-187C-EED4-101B01405079}"/>
              </a:ext>
            </a:extLst>
          </p:cNvPr>
          <p:cNvPicPr>
            <a:picLocks noChangeAspect="1"/>
          </p:cNvPicPr>
          <p:nvPr/>
        </p:nvPicPr>
        <p:blipFill rotWithShape="1">
          <a:blip r:embed="rId3">
            <a:duotone>
              <a:prstClr val="black"/>
              <a:schemeClr val="accent2">
                <a:tint val="45000"/>
                <a:satMod val="400000"/>
              </a:schemeClr>
            </a:duotone>
            <a:alphaModFix/>
            <a:extLst>
              <a:ext uri="{BEBA8EAE-BF5A-486C-A8C5-ECC9F3942E4B}">
                <a14:imgProps xmlns:a14="http://schemas.microsoft.com/office/drawing/2010/main">
                  <a14:imgLayer r:embed="rId4">
                    <a14:imgEffect>
                      <a14:sharpenSoften amount="-25000"/>
                    </a14:imgEffect>
                    <a14:imgEffect>
                      <a14:colorTemperature colorTemp="7200"/>
                    </a14:imgEffect>
                    <a14:imgEffect>
                      <a14:saturation sat="127000"/>
                    </a14:imgEffect>
                  </a14:imgLayer>
                </a14:imgProps>
              </a:ext>
            </a:extLst>
          </a:blip>
          <a:srcRect t="25613" b="18137"/>
          <a:stretch/>
        </p:blipFill>
        <p:spPr>
          <a:xfrm>
            <a:off x="20" y="10"/>
            <a:ext cx="12191979" cy="6857989"/>
          </a:xfrm>
          <a:prstGeom prst="rect">
            <a:avLst/>
          </a:prstGeom>
        </p:spPr>
      </p:pic>
      <p:sp>
        <p:nvSpPr>
          <p:cNvPr id="2" name="Title 1">
            <a:extLst>
              <a:ext uri="{FF2B5EF4-FFF2-40B4-BE49-F238E27FC236}">
                <a16:creationId xmlns:a16="http://schemas.microsoft.com/office/drawing/2014/main" id="{65DECDE0-B540-192C-308F-6DDF4E8BB7B3}"/>
              </a:ext>
            </a:extLst>
          </p:cNvPr>
          <p:cNvSpPr>
            <a:spLocks noGrp="1"/>
          </p:cNvSpPr>
          <p:nvPr>
            <p:ph type="ctrTitle"/>
          </p:nvPr>
        </p:nvSpPr>
        <p:spPr>
          <a:xfrm>
            <a:off x="1002079" y="178070"/>
            <a:ext cx="10749653" cy="2565130"/>
          </a:xfrm>
          <a:solidFill>
            <a:schemeClr val="tx2">
              <a:lumMod val="10000"/>
              <a:lumOff val="90000"/>
              <a:alpha val="60000"/>
            </a:schemeClr>
          </a:solidFill>
        </p:spPr>
        <p:txBody>
          <a:bodyPr anchor="t">
            <a:normAutofit fontScale="90000"/>
          </a:bodyPr>
          <a:lstStyle/>
          <a:p>
            <a:r>
              <a:rPr lang="en-US" sz="5000" b="1" dirty="0">
                <a:solidFill>
                  <a:schemeClr val="accent2">
                    <a:lumMod val="50000"/>
                  </a:schemeClr>
                </a:solidFill>
                <a:latin typeface="Cambria" panose="02040503050406030204" pitchFamily="18" charset="0"/>
                <a:ea typeface="EB Garamond" pitchFamily="2" charset="0"/>
              </a:rPr>
              <a:t>Psychosocial stress-evoked brain and cortisol responses are associated with provoked Th17-related airway inflammation in asthma</a:t>
            </a:r>
          </a:p>
        </p:txBody>
      </p:sp>
      <p:sp>
        <p:nvSpPr>
          <p:cNvPr id="3" name="Subtitle 2">
            <a:extLst>
              <a:ext uri="{FF2B5EF4-FFF2-40B4-BE49-F238E27FC236}">
                <a16:creationId xmlns:a16="http://schemas.microsoft.com/office/drawing/2014/main" id="{A13A7510-BC35-A805-2498-5EBF328DD06C}"/>
              </a:ext>
            </a:extLst>
          </p:cNvPr>
          <p:cNvSpPr>
            <a:spLocks noGrp="1"/>
          </p:cNvSpPr>
          <p:nvPr>
            <p:ph type="subTitle" idx="1"/>
          </p:nvPr>
        </p:nvSpPr>
        <p:spPr>
          <a:xfrm>
            <a:off x="1807464" y="4114801"/>
            <a:ext cx="8577072" cy="2565130"/>
          </a:xfrm>
          <a:solidFill>
            <a:schemeClr val="tx2">
              <a:lumMod val="10000"/>
              <a:lumOff val="90000"/>
              <a:alpha val="60000"/>
            </a:schemeClr>
          </a:solidFill>
        </p:spPr>
        <p:txBody>
          <a:bodyPr anchor="ctr">
            <a:noAutofit/>
          </a:bodyPr>
          <a:lstStyle/>
          <a:p>
            <a:pPr>
              <a:lnSpc>
                <a:spcPct val="100000"/>
              </a:lnSpc>
              <a:spcBef>
                <a:spcPts val="0"/>
              </a:spcBef>
            </a:pPr>
            <a:r>
              <a:rPr lang="en-US" sz="2800" b="1" dirty="0">
                <a:solidFill>
                  <a:schemeClr val="accent2">
                    <a:lumMod val="50000"/>
                  </a:schemeClr>
                </a:solidFill>
                <a:latin typeface="Cambria" panose="02040503050406030204" pitchFamily="18" charset="0"/>
                <a:ea typeface="EB Garamond" pitchFamily="2" charset="0"/>
              </a:rPr>
              <a:t>Estelle Higgins</a:t>
            </a:r>
            <a:r>
              <a:rPr lang="en-US" sz="2800" dirty="0">
                <a:solidFill>
                  <a:schemeClr val="accent2">
                    <a:lumMod val="50000"/>
                  </a:schemeClr>
                </a:solidFill>
                <a:latin typeface="Cambria" panose="02040503050406030204" pitchFamily="18" charset="0"/>
                <a:ea typeface="EB Garamond" pitchFamily="2" charset="0"/>
              </a:rPr>
              <a:t>, William </a:t>
            </a:r>
            <a:r>
              <a:rPr lang="en-US" sz="2800" dirty="0" err="1">
                <a:solidFill>
                  <a:schemeClr val="accent2">
                    <a:lumMod val="50000"/>
                  </a:schemeClr>
                </a:solidFill>
                <a:latin typeface="Cambria" panose="02040503050406030204" pitchFamily="18" charset="0"/>
                <a:ea typeface="EB Garamond" pitchFamily="2" charset="0"/>
              </a:rPr>
              <a:t>Busse</a:t>
            </a:r>
            <a:r>
              <a:rPr lang="en-US" sz="2800" dirty="0">
                <a:solidFill>
                  <a:schemeClr val="accent2">
                    <a:lumMod val="50000"/>
                  </a:schemeClr>
                </a:solidFill>
                <a:latin typeface="Cambria" panose="02040503050406030204" pitchFamily="18" charset="0"/>
                <a:ea typeface="EB Garamond" pitchFamily="2" charset="0"/>
              </a:rPr>
              <a:t>, Stephane </a:t>
            </a:r>
            <a:r>
              <a:rPr lang="en-US" sz="2800" dirty="0" err="1">
                <a:solidFill>
                  <a:schemeClr val="accent2">
                    <a:lumMod val="50000"/>
                  </a:schemeClr>
                </a:solidFill>
                <a:latin typeface="Cambria" panose="02040503050406030204" pitchFamily="18" charset="0"/>
                <a:ea typeface="EB Garamond" pitchFamily="2" charset="0"/>
              </a:rPr>
              <a:t>Esnault</a:t>
            </a:r>
            <a:r>
              <a:rPr lang="en-US" sz="2800" dirty="0">
                <a:solidFill>
                  <a:schemeClr val="accent2">
                    <a:lumMod val="50000"/>
                  </a:schemeClr>
                </a:solidFill>
                <a:latin typeface="Cambria" panose="02040503050406030204" pitchFamily="18" charset="0"/>
                <a:ea typeface="EB Garamond" pitchFamily="2" charset="0"/>
              </a:rPr>
              <a:t>, Danika Klaus, Corinna Frye, Melissa Rosenkranz </a:t>
            </a:r>
          </a:p>
          <a:p>
            <a:pPr>
              <a:lnSpc>
                <a:spcPct val="100000"/>
              </a:lnSpc>
              <a:spcBef>
                <a:spcPts val="0"/>
              </a:spcBef>
            </a:pPr>
            <a:endParaRPr lang="en-US" dirty="0">
              <a:solidFill>
                <a:schemeClr val="accent2">
                  <a:lumMod val="50000"/>
                </a:schemeClr>
              </a:solidFill>
              <a:latin typeface="Cambria" panose="02040503050406030204" pitchFamily="18" charset="0"/>
              <a:ea typeface="EB Garamond" pitchFamily="2" charset="0"/>
            </a:endParaRPr>
          </a:p>
          <a:p>
            <a:pPr>
              <a:lnSpc>
                <a:spcPct val="100000"/>
              </a:lnSpc>
              <a:spcBef>
                <a:spcPts val="0"/>
              </a:spcBef>
            </a:pPr>
            <a:r>
              <a:rPr lang="en-US" dirty="0">
                <a:solidFill>
                  <a:schemeClr val="accent2">
                    <a:lumMod val="50000"/>
                  </a:schemeClr>
                </a:solidFill>
                <a:latin typeface="Cambria" panose="02040503050406030204" pitchFamily="18" charset="0"/>
                <a:ea typeface="EB Garamond" pitchFamily="2" charset="0"/>
              </a:rPr>
              <a:t>Center for Healthy Minds, </a:t>
            </a:r>
          </a:p>
          <a:p>
            <a:pPr>
              <a:lnSpc>
                <a:spcPct val="100000"/>
              </a:lnSpc>
              <a:spcBef>
                <a:spcPts val="0"/>
              </a:spcBef>
            </a:pPr>
            <a:r>
              <a:rPr lang="en-US" dirty="0">
                <a:solidFill>
                  <a:schemeClr val="accent2">
                    <a:lumMod val="50000"/>
                  </a:schemeClr>
                </a:solidFill>
                <a:latin typeface="Cambria" panose="02040503050406030204" pitchFamily="18" charset="0"/>
                <a:ea typeface="EB Garamond" pitchFamily="2" charset="0"/>
              </a:rPr>
              <a:t>University of Wisconsin-Madison, U.S.  </a:t>
            </a:r>
          </a:p>
          <a:p>
            <a:pPr>
              <a:lnSpc>
                <a:spcPct val="100000"/>
              </a:lnSpc>
              <a:spcBef>
                <a:spcPts val="0"/>
              </a:spcBef>
            </a:pPr>
            <a:endParaRPr lang="en-US" dirty="0">
              <a:solidFill>
                <a:schemeClr val="accent2">
                  <a:lumMod val="50000"/>
                </a:schemeClr>
              </a:solidFill>
              <a:latin typeface="Cambria" panose="02040503050406030204" pitchFamily="18" charset="0"/>
              <a:ea typeface="EB Garamond" pitchFamily="2" charset="0"/>
            </a:endParaRPr>
          </a:p>
          <a:p>
            <a:pPr algn="l">
              <a:lnSpc>
                <a:spcPct val="100000"/>
              </a:lnSpc>
              <a:spcBef>
                <a:spcPts val="0"/>
              </a:spcBef>
            </a:pPr>
            <a:r>
              <a:rPr lang="en-US" sz="1800" dirty="0">
                <a:solidFill>
                  <a:schemeClr val="accent2">
                    <a:lumMod val="50000"/>
                  </a:schemeClr>
                </a:solidFill>
                <a:latin typeface="Cambria" panose="02040503050406030204" pitchFamily="18" charset="0"/>
                <a:ea typeface="EB Garamond" pitchFamily="2" charset="0"/>
              </a:rPr>
              <a:t>PNIRS Annual Meeting 2024</a:t>
            </a:r>
          </a:p>
        </p:txBody>
      </p:sp>
      <p:pic>
        <p:nvPicPr>
          <p:cNvPr id="7" name="Picture 6" descr="A red text on a black background&#10;&#10;Description automatically generated">
            <a:extLst>
              <a:ext uri="{FF2B5EF4-FFF2-40B4-BE49-F238E27FC236}">
                <a16:creationId xmlns:a16="http://schemas.microsoft.com/office/drawing/2014/main" id="{10D33E70-0C4F-128B-3ABA-365D5B7D38E9}"/>
              </a:ext>
            </a:extLst>
          </p:cNvPr>
          <p:cNvPicPr>
            <a:picLocks noChangeAspect="1"/>
          </p:cNvPicPr>
          <p:nvPr/>
        </p:nvPicPr>
        <p:blipFill rotWithShape="1">
          <a:blip r:embed="rId5"/>
          <a:srcRect r="39055"/>
          <a:stretch/>
        </p:blipFill>
        <p:spPr>
          <a:xfrm>
            <a:off x="8173404" y="6164809"/>
            <a:ext cx="2211132" cy="515122"/>
          </a:xfrm>
          <a:prstGeom prst="rect">
            <a:avLst/>
          </a:prstGeom>
        </p:spPr>
      </p:pic>
    </p:spTree>
    <p:extLst>
      <p:ext uri="{BB962C8B-B14F-4D97-AF65-F5344CB8AC3E}">
        <p14:creationId xmlns:p14="http://schemas.microsoft.com/office/powerpoint/2010/main" val="3425546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ent Placeholder 7">
            <a:extLst>
              <a:ext uri="{FF2B5EF4-FFF2-40B4-BE49-F238E27FC236}">
                <a16:creationId xmlns:a16="http://schemas.microsoft.com/office/drawing/2014/main" id="{DB4D07D0-565C-B38C-B157-49B98CF3704A}"/>
              </a:ext>
            </a:extLst>
          </p:cNvPr>
          <p:cNvSpPr txBox="1">
            <a:spLocks/>
          </p:cNvSpPr>
          <p:nvPr/>
        </p:nvSpPr>
        <p:spPr>
          <a:xfrm>
            <a:off x="1633758" y="2098650"/>
            <a:ext cx="3405225" cy="567437"/>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None/>
              <a:defRPr/>
            </a:pPr>
            <a:r>
              <a:rPr lang="en-US" sz="1900" dirty="0">
                <a:solidFill>
                  <a:srgbClr val="E08F43"/>
                </a:solidFill>
                <a:latin typeface="Lato" panose="020F0502020204030203" pitchFamily="34" charset="0"/>
                <a:ea typeface="Lato" panose="020F0502020204030203" pitchFamily="34" charset="0"/>
                <a:cs typeface="Lato" panose="020F0502020204030203" pitchFamily="34" charset="0"/>
              </a:rPr>
              <a:t>Psychosocial Stress</a:t>
            </a:r>
            <a:r>
              <a:rPr lang="en-US" sz="1900" dirty="0">
                <a:solidFill>
                  <a:srgbClr val="000000"/>
                </a:solidFill>
                <a:latin typeface="Lato" panose="020F0502020204030203" pitchFamily="34" charset="0"/>
                <a:ea typeface="Lato" panose="020F0502020204030203" pitchFamily="34" charset="0"/>
                <a:cs typeface="Lato" panose="020F0502020204030203" pitchFamily="34" charset="0"/>
              </a:rPr>
              <a:t> </a:t>
            </a:r>
            <a:r>
              <a:rPr kumimoji="0" lang="en-US" sz="19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Task</a:t>
            </a:r>
          </a:p>
        </p:txBody>
      </p:sp>
      <p:pic>
        <p:nvPicPr>
          <p:cNvPr id="59" name="Picture 58" descr="A ct scanner machine in a room&#10;&#10;Description automatically generated">
            <a:extLst>
              <a:ext uri="{FF2B5EF4-FFF2-40B4-BE49-F238E27FC236}">
                <a16:creationId xmlns:a16="http://schemas.microsoft.com/office/drawing/2014/main" id="{2DDB19CE-1377-F2D0-627B-73502FF23C57}"/>
              </a:ext>
            </a:extLst>
          </p:cNvPr>
          <p:cNvPicPr>
            <a:picLocks noChangeAspect="1"/>
          </p:cNvPicPr>
          <p:nvPr/>
        </p:nvPicPr>
        <p:blipFill>
          <a:blip r:embed="rId3"/>
          <a:stretch>
            <a:fillRect/>
          </a:stretch>
        </p:blipFill>
        <p:spPr>
          <a:xfrm>
            <a:off x="6778034" y="1202698"/>
            <a:ext cx="1532109" cy="1149082"/>
          </a:xfrm>
          <a:prstGeom prst="rect">
            <a:avLst/>
          </a:prstGeom>
          <a:effectLst>
            <a:softEdge rad="86086"/>
          </a:effectLst>
        </p:spPr>
      </p:pic>
      <p:cxnSp>
        <p:nvCxnSpPr>
          <p:cNvPr id="4" name="Straight Connector 3">
            <a:extLst>
              <a:ext uri="{FF2B5EF4-FFF2-40B4-BE49-F238E27FC236}">
                <a16:creationId xmlns:a16="http://schemas.microsoft.com/office/drawing/2014/main" id="{341F1F19-CB72-BC68-8B69-080CC33AF7F7}"/>
              </a:ext>
            </a:extLst>
          </p:cNvPr>
          <p:cNvCxnSpPr>
            <a:cxnSpLocks/>
          </p:cNvCxnSpPr>
          <p:nvPr/>
        </p:nvCxnSpPr>
        <p:spPr>
          <a:xfrm>
            <a:off x="1634797" y="2775415"/>
            <a:ext cx="1009524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B904837-8EAA-E4AF-27DA-3CAA34A2A314}"/>
              </a:ext>
            </a:extLst>
          </p:cNvPr>
          <p:cNvCxnSpPr/>
          <p:nvPr/>
        </p:nvCxnSpPr>
        <p:spPr>
          <a:xfrm>
            <a:off x="7909774" y="2540465"/>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C69513D-0122-D6CB-2107-4E8D65D77758}"/>
              </a:ext>
            </a:extLst>
          </p:cNvPr>
          <p:cNvCxnSpPr/>
          <p:nvPr/>
        </p:nvCxnSpPr>
        <p:spPr>
          <a:xfrm>
            <a:off x="4802961" y="2534115"/>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D158F4-B571-BFE9-7AF1-B0D49E60FEAA}"/>
              </a:ext>
            </a:extLst>
          </p:cNvPr>
          <p:cNvCxnSpPr/>
          <p:nvPr/>
        </p:nvCxnSpPr>
        <p:spPr>
          <a:xfrm>
            <a:off x="1636537" y="2540465"/>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a16="http://schemas.microsoft.com/office/drawing/2014/main" id="{BB2CF7C4-519F-252F-0BF7-73753CCA4E83}"/>
              </a:ext>
            </a:extLst>
          </p:cNvPr>
          <p:cNvSpPr txBox="1">
            <a:spLocks/>
          </p:cNvSpPr>
          <p:nvPr/>
        </p:nvSpPr>
        <p:spPr>
          <a:xfrm>
            <a:off x="3025749" y="2769065"/>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30min</a:t>
            </a:r>
          </a:p>
        </p:txBody>
      </p:sp>
      <p:sp>
        <p:nvSpPr>
          <p:cNvPr id="16" name="Content Placeholder 7">
            <a:extLst>
              <a:ext uri="{FF2B5EF4-FFF2-40B4-BE49-F238E27FC236}">
                <a16:creationId xmlns:a16="http://schemas.microsoft.com/office/drawing/2014/main" id="{8391E6A5-C367-772A-E238-E291D9C0BF22}"/>
              </a:ext>
            </a:extLst>
          </p:cNvPr>
          <p:cNvSpPr txBox="1">
            <a:spLocks/>
          </p:cNvSpPr>
          <p:nvPr/>
        </p:nvSpPr>
        <p:spPr>
          <a:xfrm>
            <a:off x="6059446" y="2749026"/>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30min</a:t>
            </a:r>
          </a:p>
        </p:txBody>
      </p:sp>
      <p:sp>
        <p:nvSpPr>
          <p:cNvPr id="17" name="Content Placeholder 7">
            <a:extLst>
              <a:ext uri="{FF2B5EF4-FFF2-40B4-BE49-F238E27FC236}">
                <a16:creationId xmlns:a16="http://schemas.microsoft.com/office/drawing/2014/main" id="{AB9EB445-8184-D80D-5DBF-F578773D8952}"/>
              </a:ext>
            </a:extLst>
          </p:cNvPr>
          <p:cNvSpPr txBox="1">
            <a:spLocks/>
          </p:cNvSpPr>
          <p:nvPr/>
        </p:nvSpPr>
        <p:spPr>
          <a:xfrm>
            <a:off x="4802961" y="2088920"/>
            <a:ext cx="3106813" cy="567437"/>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20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PET Brain Scan</a:t>
            </a:r>
          </a:p>
        </p:txBody>
      </p:sp>
      <p:sp>
        <p:nvSpPr>
          <p:cNvPr id="19" name="Content Placeholder 7">
            <a:extLst>
              <a:ext uri="{FF2B5EF4-FFF2-40B4-BE49-F238E27FC236}">
                <a16:creationId xmlns:a16="http://schemas.microsoft.com/office/drawing/2014/main" id="{1DAFF66F-6C0D-7DB1-F603-1E84EF99B05D}"/>
              </a:ext>
            </a:extLst>
          </p:cNvPr>
          <p:cNvSpPr txBox="1">
            <a:spLocks/>
          </p:cNvSpPr>
          <p:nvPr/>
        </p:nvSpPr>
        <p:spPr>
          <a:xfrm>
            <a:off x="7908737" y="2056182"/>
            <a:ext cx="3821293" cy="574205"/>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20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Acute Lung Allergen Challenge</a:t>
            </a:r>
          </a:p>
        </p:txBody>
      </p:sp>
      <p:sp>
        <p:nvSpPr>
          <p:cNvPr id="28" name="Content Placeholder 7">
            <a:extLst>
              <a:ext uri="{FF2B5EF4-FFF2-40B4-BE49-F238E27FC236}">
                <a16:creationId xmlns:a16="http://schemas.microsoft.com/office/drawing/2014/main" id="{072111FF-9C05-FBCF-C453-70D6031A702A}"/>
              </a:ext>
            </a:extLst>
          </p:cNvPr>
          <p:cNvSpPr txBox="1">
            <a:spLocks/>
          </p:cNvSpPr>
          <p:nvPr/>
        </p:nvSpPr>
        <p:spPr>
          <a:xfrm>
            <a:off x="1532787" y="3168462"/>
            <a:ext cx="6279812" cy="426792"/>
          </a:xfrm>
          <a:prstGeom prst="rect">
            <a:avLst/>
          </a:prstGeom>
          <a:solidFill>
            <a:srgbClr val="FFFFFF"/>
          </a:solidFill>
          <a:ln w="6350">
            <a:solidFill>
              <a:schemeClr val="accent1">
                <a:lumMod val="75000"/>
              </a:schemeClr>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79B097"/>
                </a:solidFill>
                <a:effectLst/>
                <a:uLnTx/>
                <a:uFillTx/>
                <a:latin typeface="Lato" panose="020F0502020204030203" pitchFamily="34" charset="0"/>
                <a:ea typeface="Lato" panose="020F0502020204030203" pitchFamily="34" charset="0"/>
                <a:cs typeface="Lato" panose="020F0502020204030203" pitchFamily="34" charset="0"/>
              </a:rPr>
              <a:t>Salivary Cortisol Collected </a:t>
            </a:r>
            <a:r>
              <a:rPr kumimoji="0" lang="en-US" sz="1600" i="1" u="none" strike="noStrike" kern="1200" cap="none" spc="0" normalizeH="0" baseline="0" noProof="0" dirty="0">
                <a:ln>
                  <a:noFill/>
                </a:ln>
                <a:solidFill>
                  <a:srgbClr val="79B097"/>
                </a:solidFill>
                <a:effectLst/>
                <a:uLnTx/>
                <a:uFillTx/>
                <a:latin typeface="Lato" panose="020F0502020204030203" pitchFamily="34" charset="0"/>
                <a:ea typeface="Lato" panose="020F0502020204030203" pitchFamily="34" charset="0"/>
                <a:cs typeface="Lato" panose="020F0502020204030203" pitchFamily="34" charset="0"/>
              </a:rPr>
              <a:t>every ~10min</a:t>
            </a:r>
          </a:p>
        </p:txBody>
      </p:sp>
      <p:sp>
        <p:nvSpPr>
          <p:cNvPr id="52" name="Content Placeholder 7">
            <a:extLst>
              <a:ext uri="{FF2B5EF4-FFF2-40B4-BE49-F238E27FC236}">
                <a16:creationId xmlns:a16="http://schemas.microsoft.com/office/drawing/2014/main" id="{B2970427-D34E-8BF9-2D67-90EC8C6F23AA}"/>
              </a:ext>
            </a:extLst>
          </p:cNvPr>
          <p:cNvSpPr txBox="1">
            <a:spLocks/>
          </p:cNvSpPr>
          <p:nvPr/>
        </p:nvSpPr>
        <p:spPr>
          <a:xfrm>
            <a:off x="7924235" y="3168462"/>
            <a:ext cx="4016127" cy="426792"/>
          </a:xfrm>
          <a:prstGeom prst="rect">
            <a:avLst/>
          </a:prstGeom>
          <a:solidFill>
            <a:srgbClr val="FFFFFF"/>
          </a:solidFill>
          <a:ln w="6350">
            <a:solidFill>
              <a:srgbClr val="645177"/>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625D8C"/>
                </a:solidFill>
                <a:effectLst/>
                <a:uLnTx/>
                <a:uFillTx/>
                <a:latin typeface="Lato" panose="020F0502020204030203" pitchFamily="34" charset="0"/>
                <a:ea typeface="Lato" panose="020F0502020204030203" pitchFamily="34" charset="0"/>
                <a:cs typeface="Lato" panose="020F0502020204030203" pitchFamily="34" charset="0"/>
              </a:rPr>
              <a:t>Th2 &amp; Th17 Airway Inflammation </a:t>
            </a:r>
            <a:r>
              <a:rPr kumimoji="0" lang="en-US" sz="1600" i="1" u="none" strike="noStrike" kern="1200" cap="none" spc="0" normalizeH="0" baseline="0" noProof="0" dirty="0">
                <a:ln>
                  <a:noFill/>
                </a:ln>
                <a:solidFill>
                  <a:srgbClr val="625D8C"/>
                </a:solidFill>
                <a:effectLst/>
                <a:uLnTx/>
                <a:uFillTx/>
                <a:latin typeface="Lato" panose="020F0502020204030203" pitchFamily="34" charset="0"/>
                <a:ea typeface="Lato" panose="020F0502020204030203" pitchFamily="34" charset="0"/>
                <a:cs typeface="Lato" panose="020F0502020204030203" pitchFamily="34" charset="0"/>
              </a:rPr>
              <a:t>hourly</a:t>
            </a:r>
          </a:p>
        </p:txBody>
      </p:sp>
      <p:sp>
        <p:nvSpPr>
          <p:cNvPr id="3" name="Title 6">
            <a:extLst>
              <a:ext uri="{FF2B5EF4-FFF2-40B4-BE49-F238E27FC236}">
                <a16:creationId xmlns:a16="http://schemas.microsoft.com/office/drawing/2014/main" id="{42A31BDD-A92F-D606-8870-0A8D21C1E91B}"/>
              </a:ext>
            </a:extLst>
          </p:cNvPr>
          <p:cNvSpPr txBox="1">
            <a:spLocks/>
          </p:cNvSpPr>
          <p:nvPr/>
        </p:nvSpPr>
        <p:spPr>
          <a:xfrm>
            <a:off x="628294" y="562540"/>
            <a:ext cx="10725505" cy="12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Within-Subjects Design</a:t>
            </a:r>
          </a:p>
        </p:txBody>
      </p:sp>
      <p:sp>
        <p:nvSpPr>
          <p:cNvPr id="7" name="Slide Number Placeholder 6">
            <a:extLst>
              <a:ext uri="{FF2B5EF4-FFF2-40B4-BE49-F238E27FC236}">
                <a16:creationId xmlns:a16="http://schemas.microsoft.com/office/drawing/2014/main" id="{48DAB947-AE29-5AF4-5CBA-8DD43AFFD5A6}"/>
              </a:ext>
            </a:extLst>
          </p:cNvPr>
          <p:cNvSpPr>
            <a:spLocks noGrp="1"/>
          </p:cNvSpPr>
          <p:nvPr>
            <p:ph type="sldNum" sz="quarter" idx="12"/>
          </p:nvPr>
        </p:nvSpPr>
        <p:spPr>
          <a:xfrm>
            <a:off x="838200" y="6478585"/>
            <a:ext cx="2743200" cy="365125"/>
          </a:xfrm>
        </p:spPr>
        <p:txBody>
          <a:bodyPr/>
          <a:lstStyle/>
          <a:p>
            <a:fld id="{65FDF412-A621-3B4E-9F95-30FC65FCEAE4}" type="slidenum">
              <a:rPr lang="en-US" smtClean="0"/>
              <a:t>9</a:t>
            </a:fld>
            <a:endParaRPr lang="en-US" dirty="0"/>
          </a:p>
        </p:txBody>
      </p:sp>
      <p:pic>
        <p:nvPicPr>
          <p:cNvPr id="10" name="Graphic 9" descr="Test tubes outline">
            <a:extLst>
              <a:ext uri="{FF2B5EF4-FFF2-40B4-BE49-F238E27FC236}">
                <a16:creationId xmlns:a16="http://schemas.microsoft.com/office/drawing/2014/main" id="{0274F3A6-5FF9-7132-C939-1AFE9065095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1521362" y="3625391"/>
            <a:ext cx="97575" cy="310934"/>
          </a:xfrm>
          <a:prstGeom prst="rect">
            <a:avLst/>
          </a:prstGeom>
        </p:spPr>
      </p:pic>
      <p:pic>
        <p:nvPicPr>
          <p:cNvPr id="23" name="Graphic 22" descr="Test tubes outline">
            <a:extLst>
              <a:ext uri="{FF2B5EF4-FFF2-40B4-BE49-F238E27FC236}">
                <a16:creationId xmlns:a16="http://schemas.microsoft.com/office/drawing/2014/main" id="{97A67AC8-247F-2FE1-CBC6-DEE2834FB5D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4712112" y="3627739"/>
            <a:ext cx="97575" cy="310934"/>
          </a:xfrm>
          <a:prstGeom prst="rect">
            <a:avLst/>
          </a:prstGeom>
        </p:spPr>
      </p:pic>
      <p:pic>
        <p:nvPicPr>
          <p:cNvPr id="24" name="Graphic 23" descr="Test tubes outline">
            <a:extLst>
              <a:ext uri="{FF2B5EF4-FFF2-40B4-BE49-F238E27FC236}">
                <a16:creationId xmlns:a16="http://schemas.microsoft.com/office/drawing/2014/main" id="{C0A23F2A-2531-6EF8-52D5-4F8B2C1943F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5416584" y="3627739"/>
            <a:ext cx="97575" cy="310934"/>
          </a:xfrm>
          <a:prstGeom prst="rect">
            <a:avLst/>
          </a:prstGeom>
        </p:spPr>
      </p:pic>
      <p:pic>
        <p:nvPicPr>
          <p:cNvPr id="25" name="Graphic 24" descr="Test tubes outline">
            <a:extLst>
              <a:ext uri="{FF2B5EF4-FFF2-40B4-BE49-F238E27FC236}">
                <a16:creationId xmlns:a16="http://schemas.microsoft.com/office/drawing/2014/main" id="{321BA8DB-EA9D-6CA3-4CFD-EBF4A9C9E68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6121056" y="3623973"/>
            <a:ext cx="97575" cy="310934"/>
          </a:xfrm>
          <a:prstGeom prst="rect">
            <a:avLst/>
          </a:prstGeom>
        </p:spPr>
      </p:pic>
      <p:pic>
        <p:nvPicPr>
          <p:cNvPr id="26" name="Graphic 25" descr="Test tubes outline">
            <a:extLst>
              <a:ext uri="{FF2B5EF4-FFF2-40B4-BE49-F238E27FC236}">
                <a16:creationId xmlns:a16="http://schemas.microsoft.com/office/drawing/2014/main" id="{646F9482-4FBD-B93F-FB1B-DE96BF93948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6839254" y="3625391"/>
            <a:ext cx="97575" cy="310934"/>
          </a:xfrm>
          <a:prstGeom prst="rect">
            <a:avLst/>
          </a:prstGeom>
        </p:spPr>
      </p:pic>
      <p:pic>
        <p:nvPicPr>
          <p:cNvPr id="27" name="Graphic 26" descr="Test tubes outline">
            <a:extLst>
              <a:ext uri="{FF2B5EF4-FFF2-40B4-BE49-F238E27FC236}">
                <a16:creationId xmlns:a16="http://schemas.microsoft.com/office/drawing/2014/main" id="{4266A554-37B9-D6A1-16AB-7930181C8D0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7553082" y="3623926"/>
            <a:ext cx="97575" cy="310934"/>
          </a:xfrm>
          <a:prstGeom prst="rect">
            <a:avLst/>
          </a:prstGeom>
        </p:spPr>
      </p:pic>
      <p:pic>
        <p:nvPicPr>
          <p:cNvPr id="31" name="Graphic 30" descr="Test tubes outline">
            <a:extLst>
              <a:ext uri="{FF2B5EF4-FFF2-40B4-BE49-F238E27FC236}">
                <a16:creationId xmlns:a16="http://schemas.microsoft.com/office/drawing/2014/main" id="{DCE4A1BA-ED58-8AA7-4652-43755B2CE6A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3116633" y="3627739"/>
            <a:ext cx="97575" cy="310934"/>
          </a:xfrm>
          <a:prstGeom prst="rect">
            <a:avLst/>
          </a:prstGeom>
        </p:spPr>
      </p:pic>
      <p:pic>
        <p:nvPicPr>
          <p:cNvPr id="33" name="Graphic 32" descr="Lungs with virus outline">
            <a:extLst>
              <a:ext uri="{FF2B5EF4-FFF2-40B4-BE49-F238E27FC236}">
                <a16:creationId xmlns:a16="http://schemas.microsoft.com/office/drawing/2014/main" id="{1F53020D-7AD0-9A4D-32EE-D76B3D9207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0437" y="3673138"/>
            <a:ext cx="310932" cy="310932"/>
          </a:xfrm>
          <a:prstGeom prst="rect">
            <a:avLst/>
          </a:prstGeom>
        </p:spPr>
      </p:pic>
      <p:pic>
        <p:nvPicPr>
          <p:cNvPr id="34" name="Graphic 33" descr="Lungs with virus outline">
            <a:extLst>
              <a:ext uri="{FF2B5EF4-FFF2-40B4-BE49-F238E27FC236}">
                <a16:creationId xmlns:a16="http://schemas.microsoft.com/office/drawing/2014/main" id="{7CA55C13-71E0-FB12-737D-7BFEC51EF1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2103" y="3664079"/>
            <a:ext cx="310932" cy="310932"/>
          </a:xfrm>
          <a:prstGeom prst="rect">
            <a:avLst/>
          </a:prstGeom>
        </p:spPr>
      </p:pic>
      <p:pic>
        <p:nvPicPr>
          <p:cNvPr id="35" name="Graphic 34" descr="Lungs with virus outline">
            <a:extLst>
              <a:ext uri="{FF2B5EF4-FFF2-40B4-BE49-F238E27FC236}">
                <a16:creationId xmlns:a16="http://schemas.microsoft.com/office/drawing/2014/main" id="{70D9629F-FBAD-685A-AC17-3FF6FF3E1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03770" y="3651765"/>
            <a:ext cx="310932" cy="310932"/>
          </a:xfrm>
          <a:prstGeom prst="rect">
            <a:avLst/>
          </a:prstGeom>
        </p:spPr>
      </p:pic>
      <p:pic>
        <p:nvPicPr>
          <p:cNvPr id="36" name="Graphic 35" descr="Lungs with virus outline">
            <a:extLst>
              <a:ext uri="{FF2B5EF4-FFF2-40B4-BE49-F238E27FC236}">
                <a16:creationId xmlns:a16="http://schemas.microsoft.com/office/drawing/2014/main" id="{025A4AB8-6568-47D0-CFCF-342DF77121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55437" y="3649903"/>
            <a:ext cx="310932" cy="310932"/>
          </a:xfrm>
          <a:prstGeom prst="rect">
            <a:avLst/>
          </a:prstGeom>
        </p:spPr>
      </p:pic>
      <p:cxnSp>
        <p:nvCxnSpPr>
          <p:cNvPr id="37" name="Straight Connector 36">
            <a:extLst>
              <a:ext uri="{FF2B5EF4-FFF2-40B4-BE49-F238E27FC236}">
                <a16:creationId xmlns:a16="http://schemas.microsoft.com/office/drawing/2014/main" id="{48F14AA8-8F1A-92E6-C0B0-22CE9AB98BCD}"/>
              </a:ext>
            </a:extLst>
          </p:cNvPr>
          <p:cNvCxnSpPr>
            <a:cxnSpLocks/>
          </p:cNvCxnSpPr>
          <p:nvPr/>
        </p:nvCxnSpPr>
        <p:spPr>
          <a:xfrm flipH="1">
            <a:off x="8061978" y="2486706"/>
            <a:ext cx="84855" cy="202866"/>
          </a:xfrm>
          <a:prstGeom prst="line">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9" name="Content Placeholder 7">
            <a:extLst>
              <a:ext uri="{FF2B5EF4-FFF2-40B4-BE49-F238E27FC236}">
                <a16:creationId xmlns:a16="http://schemas.microsoft.com/office/drawing/2014/main" id="{6A37476B-CB86-6559-C557-3A03FE99E2FB}"/>
              </a:ext>
            </a:extLst>
          </p:cNvPr>
          <p:cNvSpPr txBox="1">
            <a:spLocks/>
          </p:cNvSpPr>
          <p:nvPr/>
        </p:nvSpPr>
        <p:spPr>
          <a:xfrm>
            <a:off x="9563035" y="2740718"/>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4hr</a:t>
            </a:r>
          </a:p>
        </p:txBody>
      </p:sp>
      <p:pic>
        <p:nvPicPr>
          <p:cNvPr id="47" name="Graphic 46" descr="Kitten outline">
            <a:extLst>
              <a:ext uri="{FF2B5EF4-FFF2-40B4-BE49-F238E27FC236}">
                <a16:creationId xmlns:a16="http://schemas.microsoft.com/office/drawing/2014/main" id="{6F1A9982-65E9-0C45-74AB-F24154FBC3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26114" y="1314875"/>
            <a:ext cx="914400" cy="914400"/>
          </a:xfrm>
          <a:prstGeom prst="rect">
            <a:avLst/>
          </a:prstGeom>
        </p:spPr>
      </p:pic>
      <p:pic>
        <p:nvPicPr>
          <p:cNvPr id="48" name="Graphic 47" descr="Dandelion outline">
            <a:extLst>
              <a:ext uri="{FF2B5EF4-FFF2-40B4-BE49-F238E27FC236}">
                <a16:creationId xmlns:a16="http://schemas.microsoft.com/office/drawing/2014/main" id="{DABFBD18-A9CE-9A4A-5C58-6DC538957B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84886" y="1072381"/>
            <a:ext cx="914400" cy="914400"/>
          </a:xfrm>
          <a:prstGeom prst="rect">
            <a:avLst/>
          </a:prstGeom>
        </p:spPr>
      </p:pic>
      <p:cxnSp>
        <p:nvCxnSpPr>
          <p:cNvPr id="12" name="Straight Connector 11">
            <a:extLst>
              <a:ext uri="{FF2B5EF4-FFF2-40B4-BE49-F238E27FC236}">
                <a16:creationId xmlns:a16="http://schemas.microsoft.com/office/drawing/2014/main" id="{B829555B-3DE0-8076-BA73-2F05A2E8D327}"/>
              </a:ext>
            </a:extLst>
          </p:cNvPr>
          <p:cNvCxnSpPr>
            <a:cxnSpLocks/>
          </p:cNvCxnSpPr>
          <p:nvPr/>
        </p:nvCxnSpPr>
        <p:spPr>
          <a:xfrm>
            <a:off x="1633760" y="5245309"/>
            <a:ext cx="1009524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815840-AA22-9C34-B593-A9E1C3A6B2CF}"/>
              </a:ext>
            </a:extLst>
          </p:cNvPr>
          <p:cNvCxnSpPr/>
          <p:nvPr/>
        </p:nvCxnSpPr>
        <p:spPr>
          <a:xfrm>
            <a:off x="7908737" y="5010359"/>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D38815-B98F-FB44-B7C9-EE7A335D666A}"/>
              </a:ext>
            </a:extLst>
          </p:cNvPr>
          <p:cNvCxnSpPr/>
          <p:nvPr/>
        </p:nvCxnSpPr>
        <p:spPr>
          <a:xfrm>
            <a:off x="4801924" y="5004009"/>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287A92-5FA1-126D-A5B9-163D6A807D49}"/>
              </a:ext>
            </a:extLst>
          </p:cNvPr>
          <p:cNvCxnSpPr/>
          <p:nvPr/>
        </p:nvCxnSpPr>
        <p:spPr>
          <a:xfrm>
            <a:off x="1635500" y="5010359"/>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7">
            <a:extLst>
              <a:ext uri="{FF2B5EF4-FFF2-40B4-BE49-F238E27FC236}">
                <a16:creationId xmlns:a16="http://schemas.microsoft.com/office/drawing/2014/main" id="{67B24F3E-3715-AD3D-00E3-B4D6E6A099DD}"/>
              </a:ext>
            </a:extLst>
          </p:cNvPr>
          <p:cNvSpPr txBox="1">
            <a:spLocks/>
          </p:cNvSpPr>
          <p:nvPr/>
        </p:nvSpPr>
        <p:spPr>
          <a:xfrm>
            <a:off x="3024712" y="5238959"/>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30min</a:t>
            </a:r>
          </a:p>
        </p:txBody>
      </p:sp>
      <p:sp>
        <p:nvSpPr>
          <p:cNvPr id="29" name="Content Placeholder 7">
            <a:extLst>
              <a:ext uri="{FF2B5EF4-FFF2-40B4-BE49-F238E27FC236}">
                <a16:creationId xmlns:a16="http://schemas.microsoft.com/office/drawing/2014/main" id="{90EA9234-7448-D116-9808-E43242C0AB37}"/>
              </a:ext>
            </a:extLst>
          </p:cNvPr>
          <p:cNvSpPr txBox="1">
            <a:spLocks/>
          </p:cNvSpPr>
          <p:nvPr/>
        </p:nvSpPr>
        <p:spPr>
          <a:xfrm>
            <a:off x="6058409" y="5218920"/>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30min</a:t>
            </a:r>
          </a:p>
        </p:txBody>
      </p:sp>
      <p:sp>
        <p:nvSpPr>
          <p:cNvPr id="30" name="Content Placeholder 7">
            <a:extLst>
              <a:ext uri="{FF2B5EF4-FFF2-40B4-BE49-F238E27FC236}">
                <a16:creationId xmlns:a16="http://schemas.microsoft.com/office/drawing/2014/main" id="{CFA6C37A-89D4-F070-3F35-FC3B5EFA94E2}"/>
              </a:ext>
            </a:extLst>
          </p:cNvPr>
          <p:cNvSpPr txBox="1">
            <a:spLocks/>
          </p:cNvSpPr>
          <p:nvPr/>
        </p:nvSpPr>
        <p:spPr>
          <a:xfrm>
            <a:off x="4801924" y="4558814"/>
            <a:ext cx="3106813" cy="567437"/>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20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PET Brain Scan</a:t>
            </a:r>
          </a:p>
        </p:txBody>
      </p:sp>
      <p:sp>
        <p:nvSpPr>
          <p:cNvPr id="32" name="Content Placeholder 7">
            <a:extLst>
              <a:ext uri="{FF2B5EF4-FFF2-40B4-BE49-F238E27FC236}">
                <a16:creationId xmlns:a16="http://schemas.microsoft.com/office/drawing/2014/main" id="{DBB4D8A3-273C-D7CF-369F-B06C23D4184F}"/>
              </a:ext>
            </a:extLst>
          </p:cNvPr>
          <p:cNvSpPr txBox="1">
            <a:spLocks/>
          </p:cNvSpPr>
          <p:nvPr/>
        </p:nvSpPr>
        <p:spPr>
          <a:xfrm>
            <a:off x="7907700" y="4526076"/>
            <a:ext cx="3821293" cy="574205"/>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20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Acute Lung Allergen Challenge</a:t>
            </a:r>
          </a:p>
        </p:txBody>
      </p:sp>
      <p:sp>
        <p:nvSpPr>
          <p:cNvPr id="38" name="Content Placeholder 7">
            <a:extLst>
              <a:ext uri="{FF2B5EF4-FFF2-40B4-BE49-F238E27FC236}">
                <a16:creationId xmlns:a16="http://schemas.microsoft.com/office/drawing/2014/main" id="{EC25BB5F-FB3B-049D-0367-485D70AB8C2E}"/>
              </a:ext>
            </a:extLst>
          </p:cNvPr>
          <p:cNvSpPr txBox="1">
            <a:spLocks/>
          </p:cNvSpPr>
          <p:nvPr/>
        </p:nvSpPr>
        <p:spPr>
          <a:xfrm>
            <a:off x="1531750" y="5638356"/>
            <a:ext cx="6279812" cy="426792"/>
          </a:xfrm>
          <a:prstGeom prst="rect">
            <a:avLst/>
          </a:prstGeom>
          <a:solidFill>
            <a:srgbClr val="FFFFFF"/>
          </a:solidFill>
          <a:ln w="6350">
            <a:solidFill>
              <a:schemeClr val="accent1">
                <a:lumMod val="75000"/>
              </a:schemeClr>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79B097"/>
                </a:solidFill>
                <a:effectLst/>
                <a:uLnTx/>
                <a:uFillTx/>
                <a:latin typeface="Lato" panose="020F0502020204030203" pitchFamily="34" charset="0"/>
                <a:ea typeface="Lato" panose="020F0502020204030203" pitchFamily="34" charset="0"/>
                <a:cs typeface="Lato" panose="020F0502020204030203" pitchFamily="34" charset="0"/>
              </a:rPr>
              <a:t>Salivary Cortisol Collected </a:t>
            </a:r>
            <a:r>
              <a:rPr kumimoji="0" lang="en-US" sz="1600" i="1" u="none" strike="noStrike" kern="1200" cap="none" spc="0" normalizeH="0" baseline="0" noProof="0" dirty="0">
                <a:ln>
                  <a:noFill/>
                </a:ln>
                <a:solidFill>
                  <a:srgbClr val="79B097"/>
                </a:solidFill>
                <a:effectLst/>
                <a:uLnTx/>
                <a:uFillTx/>
                <a:latin typeface="Lato" panose="020F0502020204030203" pitchFamily="34" charset="0"/>
                <a:ea typeface="Lato" panose="020F0502020204030203" pitchFamily="34" charset="0"/>
                <a:cs typeface="Lato" panose="020F0502020204030203" pitchFamily="34" charset="0"/>
              </a:rPr>
              <a:t>every ~10min</a:t>
            </a:r>
          </a:p>
        </p:txBody>
      </p:sp>
      <p:sp>
        <p:nvSpPr>
          <p:cNvPr id="40" name="Content Placeholder 7">
            <a:extLst>
              <a:ext uri="{FF2B5EF4-FFF2-40B4-BE49-F238E27FC236}">
                <a16:creationId xmlns:a16="http://schemas.microsoft.com/office/drawing/2014/main" id="{00092486-E19F-386A-2C7C-B053F5EE5631}"/>
              </a:ext>
            </a:extLst>
          </p:cNvPr>
          <p:cNvSpPr txBox="1">
            <a:spLocks/>
          </p:cNvSpPr>
          <p:nvPr/>
        </p:nvSpPr>
        <p:spPr>
          <a:xfrm>
            <a:off x="7923198" y="5638356"/>
            <a:ext cx="4016127" cy="426792"/>
          </a:xfrm>
          <a:prstGeom prst="rect">
            <a:avLst/>
          </a:prstGeom>
          <a:solidFill>
            <a:srgbClr val="FFFFFF"/>
          </a:solidFill>
          <a:ln w="6350">
            <a:solidFill>
              <a:srgbClr val="645177"/>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625D8C"/>
                </a:solidFill>
                <a:effectLst/>
                <a:uLnTx/>
                <a:uFillTx/>
                <a:latin typeface="Lato" panose="020F0502020204030203" pitchFamily="34" charset="0"/>
                <a:ea typeface="Lato" panose="020F0502020204030203" pitchFamily="34" charset="0"/>
                <a:cs typeface="Lato" panose="020F0502020204030203" pitchFamily="34" charset="0"/>
              </a:rPr>
              <a:t>Th2 &amp; Th17 Airway Inflammation </a:t>
            </a:r>
            <a:r>
              <a:rPr kumimoji="0" lang="en-US" sz="1600" i="1" u="none" strike="noStrike" kern="1200" cap="none" spc="0" normalizeH="0" baseline="0" noProof="0" dirty="0">
                <a:ln>
                  <a:noFill/>
                </a:ln>
                <a:solidFill>
                  <a:srgbClr val="625D8C"/>
                </a:solidFill>
                <a:effectLst/>
                <a:uLnTx/>
                <a:uFillTx/>
                <a:latin typeface="Lato" panose="020F0502020204030203" pitchFamily="34" charset="0"/>
                <a:ea typeface="Lato" panose="020F0502020204030203" pitchFamily="34" charset="0"/>
                <a:cs typeface="Lato" panose="020F0502020204030203" pitchFamily="34" charset="0"/>
              </a:rPr>
              <a:t>hourly</a:t>
            </a:r>
          </a:p>
        </p:txBody>
      </p:sp>
      <p:pic>
        <p:nvPicPr>
          <p:cNvPr id="53" name="Graphic 52" descr="Lungs with virus outline">
            <a:extLst>
              <a:ext uri="{FF2B5EF4-FFF2-40B4-BE49-F238E27FC236}">
                <a16:creationId xmlns:a16="http://schemas.microsoft.com/office/drawing/2014/main" id="{6A06CFE6-4B3E-F538-4409-2F35CE4779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0437" y="6127796"/>
            <a:ext cx="310932" cy="310932"/>
          </a:xfrm>
          <a:prstGeom prst="rect">
            <a:avLst/>
          </a:prstGeom>
        </p:spPr>
      </p:pic>
      <p:pic>
        <p:nvPicPr>
          <p:cNvPr id="54" name="Graphic 53" descr="Lungs with virus outline">
            <a:extLst>
              <a:ext uri="{FF2B5EF4-FFF2-40B4-BE49-F238E27FC236}">
                <a16:creationId xmlns:a16="http://schemas.microsoft.com/office/drawing/2014/main" id="{6B21DCEB-155A-233B-0A1D-C04E0F8728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2103" y="6118737"/>
            <a:ext cx="310932" cy="310932"/>
          </a:xfrm>
          <a:prstGeom prst="rect">
            <a:avLst/>
          </a:prstGeom>
        </p:spPr>
      </p:pic>
      <p:pic>
        <p:nvPicPr>
          <p:cNvPr id="55" name="Graphic 54" descr="Lungs with virus outline">
            <a:extLst>
              <a:ext uri="{FF2B5EF4-FFF2-40B4-BE49-F238E27FC236}">
                <a16:creationId xmlns:a16="http://schemas.microsoft.com/office/drawing/2014/main" id="{8D215AE1-D2BF-5254-5205-85B90D3B3E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03770" y="6106423"/>
            <a:ext cx="310932" cy="310932"/>
          </a:xfrm>
          <a:prstGeom prst="rect">
            <a:avLst/>
          </a:prstGeom>
        </p:spPr>
      </p:pic>
      <p:pic>
        <p:nvPicPr>
          <p:cNvPr id="56" name="Graphic 55" descr="Lungs with virus outline">
            <a:extLst>
              <a:ext uri="{FF2B5EF4-FFF2-40B4-BE49-F238E27FC236}">
                <a16:creationId xmlns:a16="http://schemas.microsoft.com/office/drawing/2014/main" id="{1CC6D5FB-E446-3A23-DEA9-63E2A1D3DF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55437" y="6104561"/>
            <a:ext cx="310932" cy="310932"/>
          </a:xfrm>
          <a:prstGeom prst="rect">
            <a:avLst/>
          </a:prstGeom>
        </p:spPr>
      </p:pic>
      <p:cxnSp>
        <p:nvCxnSpPr>
          <p:cNvPr id="57" name="Straight Connector 56">
            <a:extLst>
              <a:ext uri="{FF2B5EF4-FFF2-40B4-BE49-F238E27FC236}">
                <a16:creationId xmlns:a16="http://schemas.microsoft.com/office/drawing/2014/main" id="{BB339952-37A4-D63E-D61C-46F8EE12BFA4}"/>
              </a:ext>
            </a:extLst>
          </p:cNvPr>
          <p:cNvCxnSpPr>
            <a:cxnSpLocks/>
          </p:cNvCxnSpPr>
          <p:nvPr/>
        </p:nvCxnSpPr>
        <p:spPr>
          <a:xfrm flipH="1">
            <a:off x="8060941" y="4956600"/>
            <a:ext cx="84855" cy="202866"/>
          </a:xfrm>
          <a:prstGeom prst="line">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8" name="Content Placeholder 7">
            <a:extLst>
              <a:ext uri="{FF2B5EF4-FFF2-40B4-BE49-F238E27FC236}">
                <a16:creationId xmlns:a16="http://schemas.microsoft.com/office/drawing/2014/main" id="{9AA461A8-230E-0F4B-2B38-3AFB5AB527EB}"/>
              </a:ext>
            </a:extLst>
          </p:cNvPr>
          <p:cNvSpPr txBox="1">
            <a:spLocks/>
          </p:cNvSpPr>
          <p:nvPr/>
        </p:nvSpPr>
        <p:spPr>
          <a:xfrm>
            <a:off x="9561998" y="5210612"/>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4hr</a:t>
            </a:r>
          </a:p>
        </p:txBody>
      </p:sp>
      <p:pic>
        <p:nvPicPr>
          <p:cNvPr id="62" name="Graphic 61" descr="Test tubes outline">
            <a:extLst>
              <a:ext uri="{FF2B5EF4-FFF2-40B4-BE49-F238E27FC236}">
                <a16:creationId xmlns:a16="http://schemas.microsoft.com/office/drawing/2014/main" id="{1E726AFF-8B19-26C6-8519-DBE0A922D6F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1515928" y="6087463"/>
            <a:ext cx="97575" cy="310934"/>
          </a:xfrm>
          <a:prstGeom prst="rect">
            <a:avLst/>
          </a:prstGeom>
        </p:spPr>
      </p:pic>
      <p:pic>
        <p:nvPicPr>
          <p:cNvPr id="63" name="Graphic 62" descr="Test tubes outline">
            <a:extLst>
              <a:ext uri="{FF2B5EF4-FFF2-40B4-BE49-F238E27FC236}">
                <a16:creationId xmlns:a16="http://schemas.microsoft.com/office/drawing/2014/main" id="{BBA0F00F-A5D5-30B4-AB4C-FCFA2B5663E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4706678" y="6089811"/>
            <a:ext cx="97575" cy="310934"/>
          </a:xfrm>
          <a:prstGeom prst="rect">
            <a:avLst/>
          </a:prstGeom>
        </p:spPr>
      </p:pic>
      <p:pic>
        <p:nvPicPr>
          <p:cNvPr id="64" name="Graphic 63" descr="Test tubes outline">
            <a:extLst>
              <a:ext uri="{FF2B5EF4-FFF2-40B4-BE49-F238E27FC236}">
                <a16:creationId xmlns:a16="http://schemas.microsoft.com/office/drawing/2014/main" id="{0AB6D3E6-7A5D-0511-8DA8-F5F4F5A46C8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5411150" y="6089811"/>
            <a:ext cx="97575" cy="310934"/>
          </a:xfrm>
          <a:prstGeom prst="rect">
            <a:avLst/>
          </a:prstGeom>
        </p:spPr>
      </p:pic>
      <p:pic>
        <p:nvPicPr>
          <p:cNvPr id="65" name="Graphic 64" descr="Test tubes outline">
            <a:extLst>
              <a:ext uri="{FF2B5EF4-FFF2-40B4-BE49-F238E27FC236}">
                <a16:creationId xmlns:a16="http://schemas.microsoft.com/office/drawing/2014/main" id="{A5AF21E0-4EDB-A2A5-F0AA-8F062BDDBBA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6115622" y="6086045"/>
            <a:ext cx="97575" cy="310934"/>
          </a:xfrm>
          <a:prstGeom prst="rect">
            <a:avLst/>
          </a:prstGeom>
        </p:spPr>
      </p:pic>
      <p:pic>
        <p:nvPicPr>
          <p:cNvPr id="66" name="Graphic 65" descr="Test tubes outline">
            <a:extLst>
              <a:ext uri="{FF2B5EF4-FFF2-40B4-BE49-F238E27FC236}">
                <a16:creationId xmlns:a16="http://schemas.microsoft.com/office/drawing/2014/main" id="{487227D0-51B3-8B1F-4B42-C3042D92AD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6833820" y="6087463"/>
            <a:ext cx="97575" cy="310934"/>
          </a:xfrm>
          <a:prstGeom prst="rect">
            <a:avLst/>
          </a:prstGeom>
        </p:spPr>
      </p:pic>
      <p:pic>
        <p:nvPicPr>
          <p:cNvPr id="67" name="Graphic 66" descr="Test tubes outline">
            <a:extLst>
              <a:ext uri="{FF2B5EF4-FFF2-40B4-BE49-F238E27FC236}">
                <a16:creationId xmlns:a16="http://schemas.microsoft.com/office/drawing/2014/main" id="{2508F869-505F-7005-D6BB-B68F245902D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7547648" y="6085998"/>
            <a:ext cx="97575" cy="310934"/>
          </a:xfrm>
          <a:prstGeom prst="rect">
            <a:avLst/>
          </a:prstGeom>
        </p:spPr>
      </p:pic>
      <p:pic>
        <p:nvPicPr>
          <p:cNvPr id="68" name="Graphic 67" descr="Test tubes outline">
            <a:extLst>
              <a:ext uri="{FF2B5EF4-FFF2-40B4-BE49-F238E27FC236}">
                <a16:creationId xmlns:a16="http://schemas.microsoft.com/office/drawing/2014/main" id="{58F08C27-236D-23DC-88A2-9A545D4021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3111199" y="6089811"/>
            <a:ext cx="97575" cy="310934"/>
          </a:xfrm>
          <a:prstGeom prst="rect">
            <a:avLst/>
          </a:prstGeom>
        </p:spPr>
      </p:pic>
      <p:sp>
        <p:nvSpPr>
          <p:cNvPr id="71" name="TextBox 70">
            <a:extLst>
              <a:ext uri="{FF2B5EF4-FFF2-40B4-BE49-F238E27FC236}">
                <a16:creationId xmlns:a16="http://schemas.microsoft.com/office/drawing/2014/main" id="{98A2C5D6-37AF-740A-6C4B-55B3947E4080}"/>
              </a:ext>
            </a:extLst>
          </p:cNvPr>
          <p:cNvSpPr txBox="1"/>
          <p:nvPr/>
        </p:nvSpPr>
        <p:spPr>
          <a:xfrm>
            <a:off x="-70062" y="4590744"/>
            <a:ext cx="1816523" cy="369332"/>
          </a:xfrm>
          <a:prstGeom prst="rect">
            <a:avLst/>
          </a:prstGeom>
          <a:noFill/>
        </p:spPr>
        <p:txBody>
          <a:bodyPr wrap="none" rtlCol="0">
            <a:spAutoFit/>
          </a:bodyPr>
          <a:lstStyle/>
          <a:p>
            <a:r>
              <a:rPr lang="en-US" b="1" dirty="0">
                <a:solidFill>
                  <a:srgbClr val="374D55"/>
                </a:solidFill>
                <a:latin typeface="Lato" panose="020F0502020204030203" pitchFamily="34" charset="0"/>
                <a:ea typeface="Lato" panose="020F0502020204030203" pitchFamily="34" charset="0"/>
                <a:cs typeface="Lato" panose="020F0502020204030203" pitchFamily="34" charset="0"/>
              </a:rPr>
              <a:t>CONTROL Visit</a:t>
            </a:r>
          </a:p>
        </p:txBody>
      </p:sp>
      <p:sp>
        <p:nvSpPr>
          <p:cNvPr id="73" name="TextBox 72">
            <a:extLst>
              <a:ext uri="{FF2B5EF4-FFF2-40B4-BE49-F238E27FC236}">
                <a16:creationId xmlns:a16="http://schemas.microsoft.com/office/drawing/2014/main" id="{42A62ED9-51D8-BDB9-6C05-198F26269CD0}"/>
              </a:ext>
            </a:extLst>
          </p:cNvPr>
          <p:cNvSpPr txBox="1"/>
          <p:nvPr/>
        </p:nvSpPr>
        <p:spPr>
          <a:xfrm>
            <a:off x="0" y="1974740"/>
            <a:ext cx="1507144" cy="369332"/>
          </a:xfrm>
          <a:prstGeom prst="rect">
            <a:avLst/>
          </a:prstGeom>
          <a:noFill/>
        </p:spPr>
        <p:txBody>
          <a:bodyPr wrap="none" rtlCol="0">
            <a:spAutoFit/>
          </a:bodyPr>
          <a:lstStyle/>
          <a:p>
            <a:r>
              <a:rPr lang="en-US" b="1" dirty="0">
                <a:solidFill>
                  <a:srgbClr val="E08F43"/>
                </a:solidFill>
                <a:latin typeface="Lato" panose="020F0502020204030203" pitchFamily="34" charset="0"/>
                <a:ea typeface="Lato" panose="020F0502020204030203" pitchFamily="34" charset="0"/>
                <a:cs typeface="Lato" panose="020F0502020204030203" pitchFamily="34" charset="0"/>
              </a:rPr>
              <a:t>STRESS Visit</a:t>
            </a:r>
          </a:p>
        </p:txBody>
      </p:sp>
      <p:sp>
        <p:nvSpPr>
          <p:cNvPr id="76" name="Content Placeholder 7">
            <a:extLst>
              <a:ext uri="{FF2B5EF4-FFF2-40B4-BE49-F238E27FC236}">
                <a16:creationId xmlns:a16="http://schemas.microsoft.com/office/drawing/2014/main" id="{AF38A221-52B5-8A9A-BF4F-CC8B778C5635}"/>
              </a:ext>
            </a:extLst>
          </p:cNvPr>
          <p:cNvSpPr txBox="1">
            <a:spLocks/>
          </p:cNvSpPr>
          <p:nvPr/>
        </p:nvSpPr>
        <p:spPr>
          <a:xfrm>
            <a:off x="1633757" y="4605989"/>
            <a:ext cx="3405225" cy="567437"/>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None/>
              <a:defRPr/>
            </a:pPr>
            <a:r>
              <a:rPr lang="en-US" sz="1900" dirty="0">
                <a:solidFill>
                  <a:srgbClr val="374D55"/>
                </a:solidFill>
                <a:latin typeface="Lato" panose="020F0502020204030203" pitchFamily="34" charset="0"/>
                <a:ea typeface="Lato" panose="020F0502020204030203" pitchFamily="34" charset="0"/>
                <a:cs typeface="Lato" panose="020F0502020204030203" pitchFamily="34" charset="0"/>
              </a:rPr>
              <a:t>Control </a:t>
            </a:r>
            <a:r>
              <a:rPr kumimoji="0" lang="en-US" sz="19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Task</a:t>
            </a:r>
          </a:p>
        </p:txBody>
      </p:sp>
      <p:grpSp>
        <p:nvGrpSpPr>
          <p:cNvPr id="2" name="Group 1">
            <a:extLst>
              <a:ext uri="{FF2B5EF4-FFF2-40B4-BE49-F238E27FC236}">
                <a16:creationId xmlns:a16="http://schemas.microsoft.com/office/drawing/2014/main" id="{9C96E815-9FD5-DD26-495D-EAC7FC87459F}"/>
              </a:ext>
            </a:extLst>
          </p:cNvPr>
          <p:cNvGrpSpPr/>
          <p:nvPr/>
        </p:nvGrpSpPr>
        <p:grpSpPr>
          <a:xfrm>
            <a:off x="1184980" y="6487040"/>
            <a:ext cx="2973489" cy="365125"/>
            <a:chOff x="5108" y="0"/>
            <a:chExt cx="2973489" cy="365125"/>
          </a:xfrm>
          <a:solidFill>
            <a:srgbClr val="BFBFBF"/>
          </a:solidFill>
        </p:grpSpPr>
        <p:sp>
          <p:nvSpPr>
            <p:cNvPr id="9" name="Chevron 8">
              <a:extLst>
                <a:ext uri="{FF2B5EF4-FFF2-40B4-BE49-F238E27FC236}">
                  <a16:creationId xmlns:a16="http://schemas.microsoft.com/office/drawing/2014/main" id="{38BA442B-76F1-F053-096B-629243B40CA4}"/>
                </a:ext>
              </a:extLst>
            </p:cNvPr>
            <p:cNvSpPr/>
            <p:nvPr/>
          </p:nvSpPr>
          <p:spPr>
            <a:xfrm>
              <a:off x="5108"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11" name="Chevron 4">
              <a:extLst>
                <a:ext uri="{FF2B5EF4-FFF2-40B4-BE49-F238E27FC236}">
                  <a16:creationId xmlns:a16="http://schemas.microsoft.com/office/drawing/2014/main" id="{06E358D6-245B-8D7C-DE3A-274812F12AE0}"/>
                </a:ext>
              </a:extLst>
            </p:cNvPr>
            <p:cNvSpPr txBox="1"/>
            <p:nvPr/>
          </p:nvSpPr>
          <p:spPr>
            <a:xfrm>
              <a:off x="187671"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15" name="Group 14">
            <a:extLst>
              <a:ext uri="{FF2B5EF4-FFF2-40B4-BE49-F238E27FC236}">
                <a16:creationId xmlns:a16="http://schemas.microsoft.com/office/drawing/2014/main" id="{C9BED25F-8FD3-94AD-4A1A-DF73539A5D8F}"/>
              </a:ext>
            </a:extLst>
          </p:cNvPr>
          <p:cNvGrpSpPr/>
          <p:nvPr/>
        </p:nvGrpSpPr>
        <p:grpSpPr>
          <a:xfrm>
            <a:off x="3861121" y="6487040"/>
            <a:ext cx="2973489" cy="365125"/>
            <a:chOff x="2681249" y="0"/>
            <a:chExt cx="2973489" cy="365125"/>
          </a:xfrm>
          <a:solidFill>
            <a:srgbClr val="24383F"/>
          </a:solidFill>
        </p:grpSpPr>
        <p:sp>
          <p:nvSpPr>
            <p:cNvPr id="22" name="Chevron 21">
              <a:extLst>
                <a:ext uri="{FF2B5EF4-FFF2-40B4-BE49-F238E27FC236}">
                  <a16:creationId xmlns:a16="http://schemas.microsoft.com/office/drawing/2014/main" id="{579D728C-46E9-CE1B-6FEC-5143E4232995}"/>
                </a:ext>
              </a:extLst>
            </p:cNvPr>
            <p:cNvSpPr/>
            <p:nvPr/>
          </p:nvSpPr>
          <p:spPr>
            <a:xfrm>
              <a:off x="2681249" y="0"/>
              <a:ext cx="2973489" cy="365125"/>
            </a:xfrm>
            <a:prstGeom prst="chevron">
              <a:avLst/>
            </a:prstGeom>
            <a:solidFill>
              <a:srgbClr val="24383F"/>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41" name="Chevron 6">
              <a:extLst>
                <a:ext uri="{FF2B5EF4-FFF2-40B4-BE49-F238E27FC236}">
                  <a16:creationId xmlns:a16="http://schemas.microsoft.com/office/drawing/2014/main" id="{E8FB75C0-1C44-DF6B-708F-6D2B88D75622}"/>
                </a:ext>
              </a:extLst>
            </p:cNvPr>
            <p:cNvSpPr txBox="1"/>
            <p:nvPr/>
          </p:nvSpPr>
          <p:spPr>
            <a:xfrm>
              <a:off x="286381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42" name="Group 41">
            <a:extLst>
              <a:ext uri="{FF2B5EF4-FFF2-40B4-BE49-F238E27FC236}">
                <a16:creationId xmlns:a16="http://schemas.microsoft.com/office/drawing/2014/main" id="{49243F59-9CCE-C619-62A5-37E9A688E113}"/>
              </a:ext>
            </a:extLst>
          </p:cNvPr>
          <p:cNvGrpSpPr/>
          <p:nvPr/>
        </p:nvGrpSpPr>
        <p:grpSpPr>
          <a:xfrm>
            <a:off x="6537262" y="6487040"/>
            <a:ext cx="2973489" cy="365125"/>
            <a:chOff x="5357390" y="0"/>
            <a:chExt cx="2973489" cy="365125"/>
          </a:xfrm>
          <a:solidFill>
            <a:srgbClr val="BFBFBF"/>
          </a:solidFill>
        </p:grpSpPr>
        <p:sp>
          <p:nvSpPr>
            <p:cNvPr id="43" name="Chevron 42">
              <a:extLst>
                <a:ext uri="{FF2B5EF4-FFF2-40B4-BE49-F238E27FC236}">
                  <a16:creationId xmlns:a16="http://schemas.microsoft.com/office/drawing/2014/main" id="{76444C86-6EA9-6724-5AD8-F5413862FBB1}"/>
                </a:ext>
              </a:extLst>
            </p:cNvPr>
            <p:cNvSpPr/>
            <p:nvPr/>
          </p:nvSpPr>
          <p:spPr>
            <a:xfrm>
              <a:off x="5357390"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44" name="Chevron 8">
              <a:extLst>
                <a:ext uri="{FF2B5EF4-FFF2-40B4-BE49-F238E27FC236}">
                  <a16:creationId xmlns:a16="http://schemas.microsoft.com/office/drawing/2014/main" id="{1B2B8325-9EBF-0828-4CF6-08E6E49A454C}"/>
                </a:ext>
              </a:extLst>
            </p:cNvPr>
            <p:cNvSpPr txBox="1"/>
            <p:nvPr/>
          </p:nvSpPr>
          <p:spPr>
            <a:xfrm>
              <a:off x="5539953"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Results</a:t>
              </a:r>
            </a:p>
          </p:txBody>
        </p:sp>
      </p:grpSp>
      <p:grpSp>
        <p:nvGrpSpPr>
          <p:cNvPr id="45" name="Group 44">
            <a:extLst>
              <a:ext uri="{FF2B5EF4-FFF2-40B4-BE49-F238E27FC236}">
                <a16:creationId xmlns:a16="http://schemas.microsoft.com/office/drawing/2014/main" id="{ED7DAA3B-7C6F-FDAC-9E4C-AFEE3F83583F}"/>
              </a:ext>
            </a:extLst>
          </p:cNvPr>
          <p:cNvGrpSpPr/>
          <p:nvPr/>
        </p:nvGrpSpPr>
        <p:grpSpPr>
          <a:xfrm>
            <a:off x="9218511" y="6487040"/>
            <a:ext cx="2973489" cy="365125"/>
            <a:chOff x="8038639" y="0"/>
            <a:chExt cx="2973489" cy="365125"/>
          </a:xfrm>
          <a:solidFill>
            <a:srgbClr val="BFBFBF"/>
          </a:solidFill>
        </p:grpSpPr>
        <p:sp>
          <p:nvSpPr>
            <p:cNvPr id="46" name="Chevron 45">
              <a:extLst>
                <a:ext uri="{FF2B5EF4-FFF2-40B4-BE49-F238E27FC236}">
                  <a16:creationId xmlns:a16="http://schemas.microsoft.com/office/drawing/2014/main" id="{66973B1E-2BBD-52E8-C49D-0E5134CFC138}"/>
                </a:ext>
              </a:extLst>
            </p:cNvPr>
            <p:cNvSpPr/>
            <p:nvPr/>
          </p:nvSpPr>
          <p:spPr>
            <a:xfrm>
              <a:off x="8038639"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49" name="Chevron 10">
              <a:extLst>
                <a:ext uri="{FF2B5EF4-FFF2-40B4-BE49-F238E27FC236}">
                  <a16:creationId xmlns:a16="http://schemas.microsoft.com/office/drawing/2014/main" id="{F5740A59-3D6F-644A-0A7B-CBDDAC2DACBF}"/>
                </a:ext>
              </a:extLst>
            </p:cNvPr>
            <p:cNvSpPr txBox="1"/>
            <p:nvPr/>
          </p:nvSpPr>
          <p:spPr>
            <a:xfrm>
              <a:off x="822120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pic>
        <p:nvPicPr>
          <p:cNvPr id="60" name="Graphic 59" descr="Shuffle with solid fill">
            <a:extLst>
              <a:ext uri="{FF2B5EF4-FFF2-40B4-BE49-F238E27FC236}">
                <a16:creationId xmlns:a16="http://schemas.microsoft.com/office/drawing/2014/main" id="{FE8DFD99-2F5B-1F7E-BB1C-A9333DFC8E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307658" y="3235782"/>
            <a:ext cx="776288" cy="776288"/>
          </a:xfrm>
          <a:prstGeom prst="rect">
            <a:avLst/>
          </a:prstGeom>
        </p:spPr>
      </p:pic>
      <p:sp>
        <p:nvSpPr>
          <p:cNvPr id="61" name="TextBox 60">
            <a:extLst>
              <a:ext uri="{FF2B5EF4-FFF2-40B4-BE49-F238E27FC236}">
                <a16:creationId xmlns:a16="http://schemas.microsoft.com/office/drawing/2014/main" id="{4E2D7A63-2C6D-65A9-A2C3-767D81C7DAEE}"/>
              </a:ext>
            </a:extLst>
          </p:cNvPr>
          <p:cNvSpPr txBox="1"/>
          <p:nvPr/>
        </p:nvSpPr>
        <p:spPr>
          <a:xfrm>
            <a:off x="336693" y="2885471"/>
            <a:ext cx="729687" cy="369332"/>
          </a:xfrm>
          <a:prstGeom prst="rect">
            <a:avLst/>
          </a:prstGeom>
          <a:noFill/>
        </p:spPr>
        <p:txBody>
          <a:bodyPr wrap="none" rtlCol="0">
            <a:spAutoFit/>
          </a:bodyPr>
          <a:lstStyle/>
          <a:p>
            <a:r>
              <a:rPr lang="en-US" i="1" dirty="0">
                <a:latin typeface="Lato" panose="020F0502020204030203" pitchFamily="34" charset="0"/>
                <a:ea typeface="Lato" panose="020F0502020204030203" pitchFamily="34" charset="0"/>
                <a:cs typeface="Lato" panose="020F0502020204030203" pitchFamily="34" charset="0"/>
              </a:rPr>
              <a:t>[4wk]</a:t>
            </a:r>
          </a:p>
        </p:txBody>
      </p:sp>
    </p:spTree>
    <p:extLst>
      <p:ext uri="{BB962C8B-B14F-4D97-AF65-F5344CB8AC3E}">
        <p14:creationId xmlns:p14="http://schemas.microsoft.com/office/powerpoint/2010/main" val="56857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C32B9956-E7D7-5ABB-8C13-7433FF6CF0AC}"/>
              </a:ext>
            </a:extLst>
          </p:cNvPr>
          <p:cNvSpPr txBox="1">
            <a:spLocks/>
          </p:cNvSpPr>
          <p:nvPr/>
        </p:nvSpPr>
        <p:spPr>
          <a:xfrm>
            <a:off x="545979" y="2035387"/>
            <a:ext cx="10551512" cy="29080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a:lnSpc>
                <a:spcPct val="125000"/>
              </a:lnSpc>
              <a:spcBef>
                <a:spcPts val="500"/>
              </a:spcBef>
            </a:pPr>
            <a:r>
              <a:rPr lang="en-US" sz="2400" dirty="0">
                <a:latin typeface="Lato" panose="020F0502020204030203" pitchFamily="34" charset="0"/>
                <a:ea typeface="Lato" panose="020F0502020204030203" pitchFamily="34" charset="0"/>
                <a:cs typeface="Lato" panose="020F0502020204030203" pitchFamily="34" charset="0"/>
              </a:rPr>
              <a:t>n = 28 (</a:t>
            </a:r>
            <a:r>
              <a:rPr lang="en-US" sz="2000" i="1" dirty="0">
                <a:latin typeface="Lato" panose="020F0502020204030203" pitchFamily="34" charset="0"/>
                <a:ea typeface="Lato" panose="020F0502020204030203" pitchFamily="34" charset="0"/>
                <a:cs typeface="Lato" panose="020F0502020204030203" pitchFamily="34" charset="0"/>
              </a:rPr>
              <a:t>18 F</a:t>
            </a:r>
            <a:r>
              <a:rPr lang="en-US" sz="2400" dirty="0">
                <a:latin typeface="Lato" panose="020F0502020204030203" pitchFamily="34" charset="0"/>
                <a:ea typeface="Lato" panose="020F0502020204030203" pitchFamily="34" charset="0"/>
                <a:cs typeface="Lato" panose="020F0502020204030203" pitchFamily="34" charset="0"/>
              </a:rPr>
              <a:t>)</a:t>
            </a:r>
          </a:p>
          <a:p>
            <a:pPr marL="685800">
              <a:lnSpc>
                <a:spcPct val="125000"/>
              </a:lnSpc>
              <a:spcBef>
                <a:spcPts val="500"/>
              </a:spcBef>
            </a:pPr>
            <a:r>
              <a:rPr lang="en-US" sz="2400" dirty="0">
                <a:latin typeface="Lato" panose="020F0502020204030203" pitchFamily="34" charset="0"/>
                <a:ea typeface="Lato" panose="020F0502020204030203" pitchFamily="34" charset="0"/>
                <a:cs typeface="Lato" panose="020F0502020204030203" pitchFamily="34" charset="0"/>
              </a:rPr>
              <a:t>Adults ages 19-45y (</a:t>
            </a:r>
            <a:r>
              <a:rPr lang="en-US" sz="2000" i="1" dirty="0">
                <a:latin typeface="Lato" panose="020F0502020204030203" pitchFamily="34" charset="0"/>
                <a:ea typeface="Lato" panose="020F0502020204030203" pitchFamily="34" charset="0"/>
                <a:cs typeface="Lato" panose="020F0502020204030203" pitchFamily="34" charset="0"/>
              </a:rPr>
              <a:t>Mean 25.9y</a:t>
            </a:r>
            <a:r>
              <a:rPr lang="en-US" sz="2400" dirty="0">
                <a:latin typeface="Lato" panose="020F0502020204030203" pitchFamily="34" charset="0"/>
                <a:ea typeface="Lato" panose="020F0502020204030203" pitchFamily="34" charset="0"/>
                <a:cs typeface="Lato" panose="020F0502020204030203" pitchFamily="34" charset="0"/>
              </a:rPr>
              <a:t>)</a:t>
            </a:r>
          </a:p>
          <a:p>
            <a:pPr marL="685800">
              <a:lnSpc>
                <a:spcPct val="125000"/>
              </a:lnSpc>
              <a:spcBef>
                <a:spcPts val="500"/>
              </a:spcBef>
            </a:pPr>
            <a:r>
              <a:rPr lang="en-US" sz="2400" dirty="0">
                <a:latin typeface="Lato" panose="020F0502020204030203" pitchFamily="34" charset="0"/>
                <a:ea typeface="Lato" panose="020F0502020204030203" pitchFamily="34" charset="0"/>
                <a:cs typeface="Lato" panose="020F0502020204030203" pitchFamily="34" charset="0"/>
              </a:rPr>
              <a:t>Mild asthma; no corticosteroid medications </a:t>
            </a:r>
          </a:p>
          <a:p>
            <a:pPr marL="685800">
              <a:lnSpc>
                <a:spcPct val="125000"/>
              </a:lnSpc>
              <a:spcBef>
                <a:spcPts val="500"/>
              </a:spcBef>
            </a:pPr>
            <a:r>
              <a:rPr lang="en-US" sz="2400" dirty="0">
                <a:latin typeface="Lato" panose="020F0502020204030203" pitchFamily="34" charset="0"/>
                <a:ea typeface="Lato" panose="020F0502020204030203" pitchFamily="34" charset="0"/>
                <a:cs typeface="Lato" panose="020F0502020204030203" pitchFamily="34" charset="0"/>
              </a:rPr>
              <a:t>89% White Non-Hispanic </a:t>
            </a:r>
          </a:p>
          <a:p>
            <a:pPr marL="1143000" lvl="1">
              <a:lnSpc>
                <a:spcPct val="125000"/>
              </a:lnSpc>
            </a:pPr>
            <a:r>
              <a:rPr lang="en-US" sz="2000" i="1" dirty="0">
                <a:latin typeface="Lato" panose="020F0502020204030203" pitchFamily="34" charset="0"/>
                <a:ea typeface="Lato" panose="020F0502020204030203" pitchFamily="34" charset="0"/>
                <a:cs typeface="Lato" panose="020F0502020204030203" pitchFamily="34" charset="0"/>
              </a:rPr>
              <a:t>n = 25 White, n = 1 Black/African American, n = 1 Asian, n = 1 multi-racial</a:t>
            </a:r>
          </a:p>
        </p:txBody>
      </p:sp>
      <p:sp>
        <p:nvSpPr>
          <p:cNvPr id="5" name="Title 6">
            <a:extLst>
              <a:ext uri="{FF2B5EF4-FFF2-40B4-BE49-F238E27FC236}">
                <a16:creationId xmlns:a16="http://schemas.microsoft.com/office/drawing/2014/main" id="{91878211-BFB2-BAAF-9F53-E1661B028AD6}"/>
              </a:ext>
            </a:extLst>
          </p:cNvPr>
          <p:cNvSpPr txBox="1">
            <a:spLocks/>
          </p:cNvSpPr>
          <p:nvPr/>
        </p:nvSpPr>
        <p:spPr>
          <a:xfrm>
            <a:off x="628293" y="393210"/>
            <a:ext cx="11398391" cy="1689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Participants</a:t>
            </a:r>
          </a:p>
        </p:txBody>
      </p:sp>
      <p:sp>
        <p:nvSpPr>
          <p:cNvPr id="11" name="Slide Number Placeholder 10">
            <a:extLst>
              <a:ext uri="{FF2B5EF4-FFF2-40B4-BE49-F238E27FC236}">
                <a16:creationId xmlns:a16="http://schemas.microsoft.com/office/drawing/2014/main" id="{88752C08-FA06-6081-FC49-B0596AE3D0A2}"/>
              </a:ext>
            </a:extLst>
          </p:cNvPr>
          <p:cNvSpPr>
            <a:spLocks noGrp="1"/>
          </p:cNvSpPr>
          <p:nvPr>
            <p:ph type="sldNum" sz="quarter" idx="12"/>
          </p:nvPr>
        </p:nvSpPr>
        <p:spPr>
          <a:xfrm>
            <a:off x="838200" y="6489084"/>
            <a:ext cx="2743200" cy="365125"/>
          </a:xfrm>
        </p:spPr>
        <p:txBody>
          <a:bodyPr/>
          <a:lstStyle/>
          <a:p>
            <a:fld id="{65FDF412-A621-3B4E-9F95-30FC65FCEAE4}" type="slidenum">
              <a:rPr lang="en-US" smtClean="0"/>
              <a:t>10</a:t>
            </a:fld>
            <a:endParaRPr lang="en-US"/>
          </a:p>
        </p:txBody>
      </p:sp>
      <p:grpSp>
        <p:nvGrpSpPr>
          <p:cNvPr id="8" name="Group 7">
            <a:extLst>
              <a:ext uri="{FF2B5EF4-FFF2-40B4-BE49-F238E27FC236}">
                <a16:creationId xmlns:a16="http://schemas.microsoft.com/office/drawing/2014/main" id="{65FA46D5-C69A-6615-35CB-E0B359FCCCED}"/>
              </a:ext>
            </a:extLst>
          </p:cNvPr>
          <p:cNvGrpSpPr/>
          <p:nvPr/>
        </p:nvGrpSpPr>
        <p:grpSpPr>
          <a:xfrm>
            <a:off x="1199728" y="6489084"/>
            <a:ext cx="2973489" cy="365125"/>
            <a:chOff x="5108" y="0"/>
            <a:chExt cx="2973489" cy="365125"/>
          </a:xfrm>
          <a:solidFill>
            <a:srgbClr val="BFBFBF"/>
          </a:solidFill>
        </p:grpSpPr>
        <p:sp>
          <p:nvSpPr>
            <p:cNvPr id="9" name="Chevron 8">
              <a:extLst>
                <a:ext uri="{FF2B5EF4-FFF2-40B4-BE49-F238E27FC236}">
                  <a16:creationId xmlns:a16="http://schemas.microsoft.com/office/drawing/2014/main" id="{0E0DC9F3-9C4E-9491-DAF3-37FCC315AA28}"/>
                </a:ext>
              </a:extLst>
            </p:cNvPr>
            <p:cNvSpPr/>
            <p:nvPr/>
          </p:nvSpPr>
          <p:spPr>
            <a:xfrm>
              <a:off x="5108"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12" name="Chevron 4">
              <a:extLst>
                <a:ext uri="{FF2B5EF4-FFF2-40B4-BE49-F238E27FC236}">
                  <a16:creationId xmlns:a16="http://schemas.microsoft.com/office/drawing/2014/main" id="{5FC9E852-2FFF-9A26-01A1-50BBF2A5C1BD}"/>
                </a:ext>
              </a:extLst>
            </p:cNvPr>
            <p:cNvSpPr txBox="1"/>
            <p:nvPr/>
          </p:nvSpPr>
          <p:spPr>
            <a:xfrm>
              <a:off x="187671"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13" name="Group 12">
            <a:extLst>
              <a:ext uri="{FF2B5EF4-FFF2-40B4-BE49-F238E27FC236}">
                <a16:creationId xmlns:a16="http://schemas.microsoft.com/office/drawing/2014/main" id="{3B45986B-7B01-4FDB-1975-3EB162A74B01}"/>
              </a:ext>
            </a:extLst>
          </p:cNvPr>
          <p:cNvGrpSpPr/>
          <p:nvPr/>
        </p:nvGrpSpPr>
        <p:grpSpPr>
          <a:xfrm>
            <a:off x="3875869" y="6489084"/>
            <a:ext cx="2973489" cy="365125"/>
            <a:chOff x="2681249" y="0"/>
            <a:chExt cx="2973489" cy="365125"/>
          </a:xfrm>
          <a:solidFill>
            <a:srgbClr val="24383F"/>
          </a:solidFill>
        </p:grpSpPr>
        <p:sp>
          <p:nvSpPr>
            <p:cNvPr id="14" name="Chevron 13">
              <a:extLst>
                <a:ext uri="{FF2B5EF4-FFF2-40B4-BE49-F238E27FC236}">
                  <a16:creationId xmlns:a16="http://schemas.microsoft.com/office/drawing/2014/main" id="{5D17C535-1097-F1A1-C90D-A8349F0DF899}"/>
                </a:ext>
              </a:extLst>
            </p:cNvPr>
            <p:cNvSpPr/>
            <p:nvPr/>
          </p:nvSpPr>
          <p:spPr>
            <a:xfrm>
              <a:off x="2681249" y="0"/>
              <a:ext cx="2973489" cy="365125"/>
            </a:xfrm>
            <a:prstGeom prst="chevron">
              <a:avLst/>
            </a:prstGeom>
            <a:solidFill>
              <a:srgbClr val="24383F"/>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5" name="Chevron 6">
              <a:extLst>
                <a:ext uri="{FF2B5EF4-FFF2-40B4-BE49-F238E27FC236}">
                  <a16:creationId xmlns:a16="http://schemas.microsoft.com/office/drawing/2014/main" id="{98235B7A-4CB3-83BF-E99F-B12441DF3068}"/>
                </a:ext>
              </a:extLst>
            </p:cNvPr>
            <p:cNvSpPr txBox="1"/>
            <p:nvPr/>
          </p:nvSpPr>
          <p:spPr>
            <a:xfrm>
              <a:off x="286381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16" name="Group 15">
            <a:extLst>
              <a:ext uri="{FF2B5EF4-FFF2-40B4-BE49-F238E27FC236}">
                <a16:creationId xmlns:a16="http://schemas.microsoft.com/office/drawing/2014/main" id="{36D7529A-D073-DED6-0326-8CB83DC930F4}"/>
              </a:ext>
            </a:extLst>
          </p:cNvPr>
          <p:cNvGrpSpPr/>
          <p:nvPr/>
        </p:nvGrpSpPr>
        <p:grpSpPr>
          <a:xfrm>
            <a:off x="6552010" y="6489084"/>
            <a:ext cx="2973489" cy="365125"/>
            <a:chOff x="5357390" y="0"/>
            <a:chExt cx="2973489" cy="365125"/>
          </a:xfrm>
          <a:solidFill>
            <a:srgbClr val="BFBFBF"/>
          </a:solidFill>
        </p:grpSpPr>
        <p:sp>
          <p:nvSpPr>
            <p:cNvPr id="17" name="Chevron 16">
              <a:extLst>
                <a:ext uri="{FF2B5EF4-FFF2-40B4-BE49-F238E27FC236}">
                  <a16:creationId xmlns:a16="http://schemas.microsoft.com/office/drawing/2014/main" id="{985A5890-B9CC-E90F-5EB1-57659359014C}"/>
                </a:ext>
              </a:extLst>
            </p:cNvPr>
            <p:cNvSpPr/>
            <p:nvPr/>
          </p:nvSpPr>
          <p:spPr>
            <a:xfrm>
              <a:off x="5357390"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18" name="Chevron 8">
              <a:extLst>
                <a:ext uri="{FF2B5EF4-FFF2-40B4-BE49-F238E27FC236}">
                  <a16:creationId xmlns:a16="http://schemas.microsoft.com/office/drawing/2014/main" id="{65869423-B496-D257-C400-043E355B8849}"/>
                </a:ext>
              </a:extLst>
            </p:cNvPr>
            <p:cNvSpPr txBox="1"/>
            <p:nvPr/>
          </p:nvSpPr>
          <p:spPr>
            <a:xfrm>
              <a:off x="5539953"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Results</a:t>
              </a:r>
            </a:p>
          </p:txBody>
        </p:sp>
      </p:grpSp>
      <p:grpSp>
        <p:nvGrpSpPr>
          <p:cNvPr id="19" name="Group 18">
            <a:extLst>
              <a:ext uri="{FF2B5EF4-FFF2-40B4-BE49-F238E27FC236}">
                <a16:creationId xmlns:a16="http://schemas.microsoft.com/office/drawing/2014/main" id="{4E30AB6D-BCD0-ECB1-557E-B0E91A7E124B}"/>
              </a:ext>
            </a:extLst>
          </p:cNvPr>
          <p:cNvGrpSpPr/>
          <p:nvPr/>
        </p:nvGrpSpPr>
        <p:grpSpPr>
          <a:xfrm>
            <a:off x="9233259" y="6489084"/>
            <a:ext cx="2973489" cy="365125"/>
            <a:chOff x="8038639" y="0"/>
            <a:chExt cx="2973489" cy="365125"/>
          </a:xfrm>
          <a:solidFill>
            <a:srgbClr val="BFBFBF"/>
          </a:solidFill>
        </p:grpSpPr>
        <p:sp>
          <p:nvSpPr>
            <p:cNvPr id="20" name="Chevron 19">
              <a:extLst>
                <a:ext uri="{FF2B5EF4-FFF2-40B4-BE49-F238E27FC236}">
                  <a16:creationId xmlns:a16="http://schemas.microsoft.com/office/drawing/2014/main" id="{978A6867-BEC9-EA96-957E-5351D2EDAD14}"/>
                </a:ext>
              </a:extLst>
            </p:cNvPr>
            <p:cNvSpPr/>
            <p:nvPr/>
          </p:nvSpPr>
          <p:spPr>
            <a:xfrm>
              <a:off x="8038639"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21" name="Chevron 10">
              <a:extLst>
                <a:ext uri="{FF2B5EF4-FFF2-40B4-BE49-F238E27FC236}">
                  <a16:creationId xmlns:a16="http://schemas.microsoft.com/office/drawing/2014/main" id="{EFFE2945-751C-70D3-E8BE-57EA44D0C591}"/>
                </a:ext>
              </a:extLst>
            </p:cNvPr>
            <p:cNvSpPr txBox="1"/>
            <p:nvPr/>
          </p:nvSpPr>
          <p:spPr>
            <a:xfrm>
              <a:off x="822120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Tree>
    <p:extLst>
      <p:ext uri="{BB962C8B-B14F-4D97-AF65-F5344CB8AC3E}">
        <p14:creationId xmlns:p14="http://schemas.microsoft.com/office/powerpoint/2010/main" val="39097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DA6C86-25B5-F3C3-F1C7-0FA754D5A487}"/>
              </a:ext>
            </a:extLst>
          </p:cNvPr>
          <p:cNvPicPr>
            <a:picLocks noChangeAspect="1"/>
          </p:cNvPicPr>
          <p:nvPr/>
        </p:nvPicPr>
        <p:blipFill>
          <a:blip r:embed="rId3"/>
          <a:stretch>
            <a:fillRect/>
          </a:stretch>
        </p:blipFill>
        <p:spPr>
          <a:xfrm>
            <a:off x="2367938" y="1964886"/>
            <a:ext cx="7113514" cy="4001351"/>
          </a:xfrm>
          <a:prstGeom prst="rect">
            <a:avLst/>
          </a:prstGeom>
        </p:spPr>
      </p:pic>
      <p:sp>
        <p:nvSpPr>
          <p:cNvPr id="7" name="Slide Number Placeholder 6">
            <a:extLst>
              <a:ext uri="{FF2B5EF4-FFF2-40B4-BE49-F238E27FC236}">
                <a16:creationId xmlns:a16="http://schemas.microsoft.com/office/drawing/2014/main" id="{91DBB8D3-0F79-647A-BCF9-6723A2A1C5D6}"/>
              </a:ext>
            </a:extLst>
          </p:cNvPr>
          <p:cNvSpPr>
            <a:spLocks noGrp="1"/>
          </p:cNvSpPr>
          <p:nvPr>
            <p:ph type="sldNum" sz="quarter" idx="12"/>
          </p:nvPr>
        </p:nvSpPr>
        <p:spPr>
          <a:xfrm>
            <a:off x="838200" y="6503832"/>
            <a:ext cx="2743200" cy="365125"/>
          </a:xfrm>
        </p:spPr>
        <p:txBody>
          <a:bodyPr/>
          <a:lstStyle/>
          <a:p>
            <a:fld id="{65FDF412-A621-3B4E-9F95-30FC65FCEAE4}" type="slidenum">
              <a:rPr lang="en-US" smtClean="0"/>
              <a:t>11</a:t>
            </a:fld>
            <a:endParaRPr lang="en-US" dirty="0"/>
          </a:p>
        </p:txBody>
      </p:sp>
      <p:sp>
        <p:nvSpPr>
          <p:cNvPr id="8" name="TextBox 7">
            <a:extLst>
              <a:ext uri="{FF2B5EF4-FFF2-40B4-BE49-F238E27FC236}">
                <a16:creationId xmlns:a16="http://schemas.microsoft.com/office/drawing/2014/main" id="{7900F1F2-40EF-28CF-BF22-7A324BA3175B}"/>
              </a:ext>
            </a:extLst>
          </p:cNvPr>
          <p:cNvSpPr txBox="1"/>
          <p:nvPr/>
        </p:nvSpPr>
        <p:spPr>
          <a:xfrm>
            <a:off x="3203785" y="5966237"/>
            <a:ext cx="5897768" cy="369332"/>
          </a:xfrm>
          <a:prstGeom prst="rect">
            <a:avLst/>
          </a:prstGeom>
          <a:solidFill>
            <a:schemeClr val="bg1"/>
          </a:solid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Before Allergen Challenge		After Allergen Challenge</a:t>
            </a:r>
          </a:p>
        </p:txBody>
      </p:sp>
      <p:sp>
        <p:nvSpPr>
          <p:cNvPr id="5144" name="TextBox 5143">
            <a:extLst>
              <a:ext uri="{FF2B5EF4-FFF2-40B4-BE49-F238E27FC236}">
                <a16:creationId xmlns:a16="http://schemas.microsoft.com/office/drawing/2014/main" id="{ED4DABA8-8CD1-C87C-5D52-27167AE339C7}"/>
              </a:ext>
            </a:extLst>
          </p:cNvPr>
          <p:cNvSpPr txBox="1"/>
          <p:nvPr/>
        </p:nvSpPr>
        <p:spPr>
          <a:xfrm>
            <a:off x="609600" y="815871"/>
            <a:ext cx="11358880" cy="1569660"/>
          </a:xfrm>
          <a:prstGeom prst="rect">
            <a:avLst/>
          </a:prstGeom>
          <a:noFill/>
        </p:spPr>
        <p:txBody>
          <a:bodyPr wrap="square">
            <a:spAutoFit/>
          </a:bodyPr>
          <a:lstStyle/>
          <a:p>
            <a:r>
              <a:rPr lang="en-US" sz="4800" dirty="0">
                <a:solidFill>
                  <a:schemeClr val="accent2">
                    <a:lumMod val="50000"/>
                  </a:schemeClr>
                </a:solidFill>
                <a:latin typeface="Cambria" panose="02040503050406030204" pitchFamily="18" charset="0"/>
              </a:rPr>
              <a:t>Allergen challenge increases airway inflammation</a:t>
            </a:r>
          </a:p>
        </p:txBody>
      </p:sp>
      <p:sp>
        <p:nvSpPr>
          <p:cNvPr id="5148" name="Title 1">
            <a:extLst>
              <a:ext uri="{FF2B5EF4-FFF2-40B4-BE49-F238E27FC236}">
                <a16:creationId xmlns:a16="http://schemas.microsoft.com/office/drawing/2014/main" id="{82FC2B4A-AB4A-DF91-B4B0-F5B32DCEFD11}"/>
              </a:ext>
            </a:extLst>
          </p:cNvPr>
          <p:cNvSpPr>
            <a:spLocks noGrp="1"/>
          </p:cNvSpPr>
          <p:nvPr>
            <p:ph type="title"/>
          </p:nvPr>
        </p:nvSpPr>
        <p:spPr>
          <a:xfrm>
            <a:off x="-14748" y="-19877"/>
            <a:ext cx="12221496" cy="769442"/>
          </a:xfrm>
          <a:solidFill>
            <a:schemeClr val="accent2">
              <a:lumMod val="50000"/>
            </a:schemeClr>
          </a:solidFill>
        </p:spPr>
        <p:txBody>
          <a:bodyPr>
            <a:normAutofit/>
          </a:bodyPr>
          <a:lstStyle/>
          <a:p>
            <a:r>
              <a:rPr lang="en-US" sz="2800" i="1" dirty="0">
                <a:solidFill>
                  <a:schemeClr val="bg1"/>
                </a:solidFill>
                <a:latin typeface="Cambria" panose="02040503050406030204" pitchFamily="18" charset="0"/>
              </a:rPr>
              <a:t>Does allergen challenge increase inflammation? </a:t>
            </a:r>
          </a:p>
        </p:txBody>
      </p:sp>
      <p:grpSp>
        <p:nvGrpSpPr>
          <p:cNvPr id="2" name="Group 1">
            <a:extLst>
              <a:ext uri="{FF2B5EF4-FFF2-40B4-BE49-F238E27FC236}">
                <a16:creationId xmlns:a16="http://schemas.microsoft.com/office/drawing/2014/main" id="{58F5A5DB-B283-19D0-2D83-A0085F988E0A}"/>
              </a:ext>
            </a:extLst>
          </p:cNvPr>
          <p:cNvGrpSpPr/>
          <p:nvPr/>
        </p:nvGrpSpPr>
        <p:grpSpPr>
          <a:xfrm>
            <a:off x="1199728" y="6503832"/>
            <a:ext cx="2973489" cy="365125"/>
            <a:chOff x="5108" y="0"/>
            <a:chExt cx="2973489" cy="365125"/>
          </a:xfrm>
        </p:grpSpPr>
        <p:sp>
          <p:nvSpPr>
            <p:cNvPr id="16" name="Chevron 15">
              <a:extLst>
                <a:ext uri="{FF2B5EF4-FFF2-40B4-BE49-F238E27FC236}">
                  <a16:creationId xmlns:a16="http://schemas.microsoft.com/office/drawing/2014/main" id="{00D77442-EB6F-8A08-8402-56B7EA8051DE}"/>
                </a:ext>
              </a:extLst>
            </p:cNvPr>
            <p:cNvSpPr/>
            <p:nvPr/>
          </p:nvSpPr>
          <p:spPr>
            <a:xfrm>
              <a:off x="5108"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17" name="Chevron 4">
              <a:extLst>
                <a:ext uri="{FF2B5EF4-FFF2-40B4-BE49-F238E27FC236}">
                  <a16:creationId xmlns:a16="http://schemas.microsoft.com/office/drawing/2014/main" id="{FB57B1C8-39E0-B637-2CA1-8AA17EFC3092}"/>
                </a:ext>
              </a:extLst>
            </p:cNvPr>
            <p:cNvSpPr txBox="1"/>
            <p:nvPr/>
          </p:nvSpPr>
          <p:spPr>
            <a:xfrm>
              <a:off x="187671"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4" name="Group 3">
            <a:extLst>
              <a:ext uri="{FF2B5EF4-FFF2-40B4-BE49-F238E27FC236}">
                <a16:creationId xmlns:a16="http://schemas.microsoft.com/office/drawing/2014/main" id="{00CD76BC-031F-06A0-3B9B-2B7D37A8AAC8}"/>
              </a:ext>
            </a:extLst>
          </p:cNvPr>
          <p:cNvGrpSpPr/>
          <p:nvPr/>
        </p:nvGrpSpPr>
        <p:grpSpPr>
          <a:xfrm>
            <a:off x="3875869" y="6503832"/>
            <a:ext cx="2973489" cy="365125"/>
            <a:chOff x="2681249" y="0"/>
            <a:chExt cx="2973489" cy="365125"/>
          </a:xfrm>
        </p:grpSpPr>
        <p:sp>
          <p:nvSpPr>
            <p:cNvPr id="14" name="Chevron 13">
              <a:extLst>
                <a:ext uri="{FF2B5EF4-FFF2-40B4-BE49-F238E27FC236}">
                  <a16:creationId xmlns:a16="http://schemas.microsoft.com/office/drawing/2014/main" id="{0AF84450-01F5-C214-F584-FD3F1D13890F}"/>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5" name="Chevron 6">
              <a:extLst>
                <a:ext uri="{FF2B5EF4-FFF2-40B4-BE49-F238E27FC236}">
                  <a16:creationId xmlns:a16="http://schemas.microsoft.com/office/drawing/2014/main" id="{1907CB63-6B1C-7B11-D91B-CFF29FA354B7}"/>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5" name="Group 4">
            <a:extLst>
              <a:ext uri="{FF2B5EF4-FFF2-40B4-BE49-F238E27FC236}">
                <a16:creationId xmlns:a16="http://schemas.microsoft.com/office/drawing/2014/main" id="{BE2B5C22-C3C6-C3F3-0BFB-5B17FE0836DA}"/>
              </a:ext>
            </a:extLst>
          </p:cNvPr>
          <p:cNvGrpSpPr/>
          <p:nvPr/>
        </p:nvGrpSpPr>
        <p:grpSpPr>
          <a:xfrm>
            <a:off x="6552010" y="6503832"/>
            <a:ext cx="2973489" cy="365125"/>
            <a:chOff x="5357390" y="0"/>
            <a:chExt cx="2973489" cy="365125"/>
          </a:xfrm>
        </p:grpSpPr>
        <p:sp>
          <p:nvSpPr>
            <p:cNvPr id="12" name="Chevron 11">
              <a:extLst>
                <a:ext uri="{FF2B5EF4-FFF2-40B4-BE49-F238E27FC236}">
                  <a16:creationId xmlns:a16="http://schemas.microsoft.com/office/drawing/2014/main" id="{530E9565-71B2-8D9F-058C-798D375FF7FF}"/>
                </a:ext>
              </a:extLst>
            </p:cNvPr>
            <p:cNvSpPr/>
            <p:nvPr/>
          </p:nvSpPr>
          <p:spPr>
            <a:xfrm>
              <a:off x="5357390" y="0"/>
              <a:ext cx="2973489" cy="365125"/>
            </a:xfrm>
            <a:prstGeom prst="chevron">
              <a:avLst/>
            </a:prstGeom>
            <a:solidFill>
              <a:schemeClr val="accent2">
                <a:lumMod val="50000"/>
              </a:schemeClr>
            </a:solid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13" name="Chevron 8">
              <a:extLst>
                <a:ext uri="{FF2B5EF4-FFF2-40B4-BE49-F238E27FC236}">
                  <a16:creationId xmlns:a16="http://schemas.microsoft.com/office/drawing/2014/main" id="{AD0FBC1C-A7FE-BBE4-A58C-54171CA72FAC}"/>
                </a:ext>
              </a:extLst>
            </p:cNvPr>
            <p:cNvSpPr txBox="1"/>
            <p:nvPr/>
          </p:nvSpPr>
          <p:spPr>
            <a:xfrm>
              <a:off x="5539953"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ato" panose="020F0502020204030203" pitchFamily="34" charset="0"/>
                  <a:ea typeface="Lato" panose="020F0502020204030203" pitchFamily="34" charset="0"/>
                  <a:cs typeface="Lato" panose="020F0502020204030203" pitchFamily="34" charset="0"/>
                </a:rPr>
                <a:t>Results</a:t>
              </a:r>
            </a:p>
          </p:txBody>
        </p:sp>
      </p:grpSp>
      <p:grpSp>
        <p:nvGrpSpPr>
          <p:cNvPr id="6" name="Group 5">
            <a:extLst>
              <a:ext uri="{FF2B5EF4-FFF2-40B4-BE49-F238E27FC236}">
                <a16:creationId xmlns:a16="http://schemas.microsoft.com/office/drawing/2014/main" id="{3D46DE1C-FEC0-61DE-F653-82BF491F1723}"/>
              </a:ext>
            </a:extLst>
          </p:cNvPr>
          <p:cNvGrpSpPr/>
          <p:nvPr/>
        </p:nvGrpSpPr>
        <p:grpSpPr>
          <a:xfrm>
            <a:off x="9233259" y="6503832"/>
            <a:ext cx="2973489" cy="365125"/>
            <a:chOff x="8038639" y="0"/>
            <a:chExt cx="2973489" cy="365125"/>
          </a:xfrm>
        </p:grpSpPr>
        <p:sp>
          <p:nvSpPr>
            <p:cNvPr id="9" name="Chevron 8">
              <a:extLst>
                <a:ext uri="{FF2B5EF4-FFF2-40B4-BE49-F238E27FC236}">
                  <a16:creationId xmlns:a16="http://schemas.microsoft.com/office/drawing/2014/main" id="{2D66A78C-C63E-EC87-5B13-6C2282E3F1B3}"/>
                </a:ext>
              </a:extLst>
            </p:cNvPr>
            <p:cNvSpPr/>
            <p:nvPr/>
          </p:nvSpPr>
          <p:spPr>
            <a:xfrm>
              <a:off x="803863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0" name="Chevron 10">
              <a:extLst>
                <a:ext uri="{FF2B5EF4-FFF2-40B4-BE49-F238E27FC236}">
                  <a16:creationId xmlns:a16="http://schemas.microsoft.com/office/drawing/2014/main" id="{59B99636-16D8-5E4A-3F78-2CE820D87E7B}"/>
                </a:ext>
              </a:extLst>
            </p:cNvPr>
            <p:cNvSpPr txBox="1"/>
            <p:nvPr/>
          </p:nvSpPr>
          <p:spPr>
            <a:xfrm>
              <a:off x="822120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
        <p:nvSpPr>
          <p:cNvPr id="21" name="Content Placeholder 2">
            <a:extLst>
              <a:ext uri="{FF2B5EF4-FFF2-40B4-BE49-F238E27FC236}">
                <a16:creationId xmlns:a16="http://schemas.microsoft.com/office/drawing/2014/main" id="{6FB93211-C5F0-9A44-95E3-23149CBFAC36}"/>
              </a:ext>
            </a:extLst>
          </p:cNvPr>
          <p:cNvSpPr txBox="1">
            <a:spLocks/>
          </p:cNvSpPr>
          <p:nvPr/>
        </p:nvSpPr>
        <p:spPr>
          <a:xfrm>
            <a:off x="9937327" y="4611456"/>
            <a:ext cx="1359323" cy="932094"/>
          </a:xfrm>
          <a:prstGeom prst="rect">
            <a:avLst/>
          </a:prstGeom>
          <a:ln>
            <a:solidFill>
              <a:schemeClr val="tx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u="sng" dirty="0">
                <a:latin typeface="Lato" panose="020F0502020204030203" pitchFamily="34" charset="0"/>
                <a:ea typeface="Lato" panose="020F0502020204030203" pitchFamily="34" charset="0"/>
                <a:cs typeface="Lato" panose="020F0502020204030203" pitchFamily="34" charset="0"/>
              </a:rPr>
              <a:t>Stats: </a:t>
            </a:r>
            <a:endParaRPr lang="en-US" sz="1400" dirty="0">
              <a:latin typeface="Lato" panose="020F0502020204030203" pitchFamily="34" charset="0"/>
              <a:ea typeface="Lato" panose="020F0502020204030203" pitchFamily="34" charset="0"/>
              <a:cs typeface="Lato" panose="020F0502020204030203" pitchFamily="34" charset="0"/>
            </a:endParaRPr>
          </a:p>
          <a:p>
            <a:pPr marL="0" indent="0" algn="ctr">
              <a:buFont typeface="Arial" panose="020B0604020202020204" pitchFamily="34" charset="0"/>
              <a:buNone/>
            </a:pPr>
            <a:r>
              <a:rPr lang="en-US" sz="1400" i="1" dirty="0">
                <a:latin typeface="Lato" panose="020F0502020204030203" pitchFamily="34" charset="0"/>
                <a:ea typeface="Lato" panose="020F0502020204030203" pitchFamily="34" charset="0"/>
                <a:cs typeface="Lato" panose="020F0502020204030203" pitchFamily="34" charset="0"/>
              </a:rPr>
              <a:t>t</a:t>
            </a:r>
            <a:r>
              <a:rPr lang="en-US" sz="1400" dirty="0">
                <a:latin typeface="Lato" panose="020F0502020204030203" pitchFamily="34" charset="0"/>
                <a:ea typeface="Lato" panose="020F0502020204030203" pitchFamily="34" charset="0"/>
                <a:cs typeface="Lato" panose="020F0502020204030203" pitchFamily="34" charset="0"/>
              </a:rPr>
              <a:t>(23) = 10.37, </a:t>
            </a:r>
          </a:p>
          <a:p>
            <a:pPr marL="0" indent="0" algn="ctr">
              <a:buFont typeface="Arial" panose="020B0604020202020204" pitchFamily="34" charset="0"/>
              <a:buNone/>
            </a:pPr>
            <a:r>
              <a:rPr lang="en-US" sz="1400" i="1" dirty="0">
                <a:latin typeface="Lato" panose="020F0502020204030203" pitchFamily="34" charset="0"/>
                <a:ea typeface="Lato" panose="020F0502020204030203" pitchFamily="34" charset="0"/>
                <a:cs typeface="Lato" panose="020F0502020204030203" pitchFamily="34" charset="0"/>
              </a:rPr>
              <a:t>p</a:t>
            </a:r>
            <a:r>
              <a:rPr lang="en-US" sz="1400" dirty="0">
                <a:latin typeface="Lato" panose="020F0502020204030203" pitchFamily="34" charset="0"/>
                <a:ea typeface="Lato" panose="020F0502020204030203" pitchFamily="34" charset="0"/>
                <a:cs typeface="Lato" panose="020F0502020204030203" pitchFamily="34" charset="0"/>
              </a:rPr>
              <a:t> &lt; .001</a:t>
            </a:r>
          </a:p>
        </p:txBody>
      </p:sp>
    </p:spTree>
    <p:extLst>
      <p:ext uri="{BB962C8B-B14F-4D97-AF65-F5344CB8AC3E}">
        <p14:creationId xmlns:p14="http://schemas.microsoft.com/office/powerpoint/2010/main" val="2848415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C99E-859E-B0E9-C9B1-88AF3FAF60D3}"/>
              </a:ext>
            </a:extLst>
          </p:cNvPr>
          <p:cNvSpPr>
            <a:spLocks noGrp="1"/>
          </p:cNvSpPr>
          <p:nvPr>
            <p:ph type="title"/>
          </p:nvPr>
        </p:nvSpPr>
        <p:spPr>
          <a:xfrm>
            <a:off x="-14748" y="-19877"/>
            <a:ext cx="12221496" cy="769442"/>
          </a:xfrm>
          <a:solidFill>
            <a:schemeClr val="accent2">
              <a:lumMod val="50000"/>
            </a:schemeClr>
          </a:solidFill>
        </p:spPr>
        <p:txBody>
          <a:bodyPr>
            <a:normAutofit/>
          </a:bodyPr>
          <a:lstStyle/>
          <a:p>
            <a:r>
              <a:rPr lang="en-US" sz="2800" i="1" dirty="0">
                <a:solidFill>
                  <a:schemeClr val="bg1"/>
                </a:solidFill>
                <a:latin typeface="Cambria" panose="02040503050406030204" pitchFamily="18" charset="0"/>
              </a:rPr>
              <a:t>Does acute stress cause a stress response? </a:t>
            </a:r>
          </a:p>
        </p:txBody>
      </p:sp>
      <p:pic>
        <p:nvPicPr>
          <p:cNvPr id="7" name="Picture 6" descr="A graph showing different colored lines&#10;&#10;Description automatically generated">
            <a:extLst>
              <a:ext uri="{FF2B5EF4-FFF2-40B4-BE49-F238E27FC236}">
                <a16:creationId xmlns:a16="http://schemas.microsoft.com/office/drawing/2014/main" id="{65181CB4-0458-2E87-C7AC-A25222ED31B8}"/>
              </a:ext>
            </a:extLst>
          </p:cNvPr>
          <p:cNvPicPr>
            <a:picLocks noChangeAspect="1"/>
          </p:cNvPicPr>
          <p:nvPr/>
        </p:nvPicPr>
        <p:blipFill rotWithShape="1">
          <a:blip r:embed="rId3"/>
          <a:srcRect l="4626" t="-1" b="8019"/>
          <a:stretch/>
        </p:blipFill>
        <p:spPr>
          <a:xfrm>
            <a:off x="2338466" y="1770675"/>
            <a:ext cx="7412810" cy="4233672"/>
          </a:xfrm>
          <a:prstGeom prst="rect">
            <a:avLst/>
          </a:prstGeom>
        </p:spPr>
      </p:pic>
      <p:sp>
        <p:nvSpPr>
          <p:cNvPr id="3" name="Content Placeholder 2">
            <a:extLst>
              <a:ext uri="{FF2B5EF4-FFF2-40B4-BE49-F238E27FC236}">
                <a16:creationId xmlns:a16="http://schemas.microsoft.com/office/drawing/2014/main" id="{FC15EDEE-1B06-7C38-7B53-476E4148455E}"/>
              </a:ext>
            </a:extLst>
          </p:cNvPr>
          <p:cNvSpPr txBox="1">
            <a:spLocks/>
          </p:cNvSpPr>
          <p:nvPr/>
        </p:nvSpPr>
        <p:spPr>
          <a:xfrm>
            <a:off x="9937327" y="4611456"/>
            <a:ext cx="1359323" cy="932094"/>
          </a:xfrm>
          <a:prstGeom prst="rect">
            <a:avLst/>
          </a:prstGeom>
          <a:ln>
            <a:solidFill>
              <a:schemeClr val="tx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u="sng" dirty="0">
                <a:latin typeface="Lato" panose="020F0502020204030203" pitchFamily="34" charset="0"/>
                <a:ea typeface="Lato" panose="020F0502020204030203" pitchFamily="34" charset="0"/>
                <a:cs typeface="Lato" panose="020F0502020204030203" pitchFamily="34" charset="0"/>
              </a:rPr>
              <a:t>Stats: </a:t>
            </a:r>
            <a:endParaRPr lang="en-US" sz="1400" dirty="0">
              <a:latin typeface="Lato" panose="020F0502020204030203" pitchFamily="34" charset="0"/>
              <a:ea typeface="Lato" panose="020F0502020204030203" pitchFamily="34" charset="0"/>
              <a:cs typeface="Lato" panose="020F0502020204030203" pitchFamily="34" charset="0"/>
            </a:endParaRPr>
          </a:p>
          <a:p>
            <a:pPr marL="0" indent="0" algn="ctr">
              <a:buFont typeface="Arial" panose="020B0604020202020204" pitchFamily="34" charset="0"/>
              <a:buNone/>
            </a:pPr>
            <a:r>
              <a:rPr lang="en-US" sz="1400" i="1" dirty="0">
                <a:latin typeface="Lato" panose="020F0502020204030203" pitchFamily="34" charset="0"/>
                <a:ea typeface="Lato" panose="020F0502020204030203" pitchFamily="34" charset="0"/>
                <a:cs typeface="Lato" panose="020F0502020204030203" pitchFamily="34" charset="0"/>
              </a:rPr>
              <a:t>t</a:t>
            </a:r>
            <a:r>
              <a:rPr lang="en-US" sz="1400" dirty="0">
                <a:latin typeface="Lato" panose="020F0502020204030203" pitchFamily="34" charset="0"/>
                <a:ea typeface="Lato" panose="020F0502020204030203" pitchFamily="34" charset="0"/>
                <a:cs typeface="Lato" panose="020F0502020204030203" pitchFamily="34" charset="0"/>
              </a:rPr>
              <a:t>(24.7) = -3.46, </a:t>
            </a:r>
          </a:p>
          <a:p>
            <a:pPr marL="0" indent="0" algn="ctr">
              <a:buFont typeface="Arial" panose="020B0604020202020204" pitchFamily="34" charset="0"/>
              <a:buNone/>
            </a:pPr>
            <a:r>
              <a:rPr lang="en-US" sz="1400" i="1" dirty="0">
                <a:latin typeface="Lato" panose="020F0502020204030203" pitchFamily="34" charset="0"/>
                <a:ea typeface="Lato" panose="020F0502020204030203" pitchFamily="34" charset="0"/>
                <a:cs typeface="Lato" panose="020F0502020204030203" pitchFamily="34" charset="0"/>
              </a:rPr>
              <a:t>p</a:t>
            </a:r>
            <a:r>
              <a:rPr lang="en-US" sz="1400" dirty="0">
                <a:latin typeface="Lato" panose="020F0502020204030203" pitchFamily="34" charset="0"/>
                <a:ea typeface="Lato" panose="020F0502020204030203" pitchFamily="34" charset="0"/>
                <a:cs typeface="Lato" panose="020F0502020204030203" pitchFamily="34" charset="0"/>
              </a:rPr>
              <a:t> = .002</a:t>
            </a:r>
          </a:p>
        </p:txBody>
      </p:sp>
      <p:sp>
        <p:nvSpPr>
          <p:cNvPr id="9" name="Slide Number Placeholder 8">
            <a:extLst>
              <a:ext uri="{FF2B5EF4-FFF2-40B4-BE49-F238E27FC236}">
                <a16:creationId xmlns:a16="http://schemas.microsoft.com/office/drawing/2014/main" id="{C3FA3DDD-15DD-60A1-A0CE-C9A2D303ED71}"/>
              </a:ext>
            </a:extLst>
          </p:cNvPr>
          <p:cNvSpPr>
            <a:spLocks noGrp="1"/>
          </p:cNvSpPr>
          <p:nvPr>
            <p:ph type="sldNum" sz="quarter" idx="12"/>
          </p:nvPr>
        </p:nvSpPr>
        <p:spPr>
          <a:xfrm>
            <a:off x="838200" y="6489083"/>
            <a:ext cx="2743200" cy="365125"/>
          </a:xfrm>
        </p:spPr>
        <p:txBody>
          <a:bodyPr/>
          <a:lstStyle/>
          <a:p>
            <a:fld id="{65FDF412-A621-3B4E-9F95-30FC65FCEAE4}" type="slidenum">
              <a:rPr lang="en-US" smtClean="0"/>
              <a:t>12</a:t>
            </a:fld>
            <a:endParaRPr lang="en-US"/>
          </a:p>
        </p:txBody>
      </p:sp>
      <p:grpSp>
        <p:nvGrpSpPr>
          <p:cNvPr id="22" name="Group 21">
            <a:extLst>
              <a:ext uri="{FF2B5EF4-FFF2-40B4-BE49-F238E27FC236}">
                <a16:creationId xmlns:a16="http://schemas.microsoft.com/office/drawing/2014/main" id="{CDA57CEC-B99A-D209-1952-FBA92EEA15EA}"/>
              </a:ext>
            </a:extLst>
          </p:cNvPr>
          <p:cNvGrpSpPr/>
          <p:nvPr/>
        </p:nvGrpSpPr>
        <p:grpSpPr>
          <a:xfrm>
            <a:off x="1199728" y="6489083"/>
            <a:ext cx="2973489" cy="365125"/>
            <a:chOff x="5108" y="0"/>
            <a:chExt cx="2973489" cy="365125"/>
          </a:xfrm>
        </p:grpSpPr>
        <p:sp>
          <p:nvSpPr>
            <p:cNvPr id="32" name="Chevron 31">
              <a:extLst>
                <a:ext uri="{FF2B5EF4-FFF2-40B4-BE49-F238E27FC236}">
                  <a16:creationId xmlns:a16="http://schemas.microsoft.com/office/drawing/2014/main" id="{3E4AF990-E493-C92B-6AAC-DDBE167AE122}"/>
                </a:ext>
              </a:extLst>
            </p:cNvPr>
            <p:cNvSpPr/>
            <p:nvPr/>
          </p:nvSpPr>
          <p:spPr>
            <a:xfrm>
              <a:off x="5108"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33" name="Chevron 4">
              <a:extLst>
                <a:ext uri="{FF2B5EF4-FFF2-40B4-BE49-F238E27FC236}">
                  <a16:creationId xmlns:a16="http://schemas.microsoft.com/office/drawing/2014/main" id="{2272B831-7C10-2F04-8B9A-FD710D70DFCF}"/>
                </a:ext>
              </a:extLst>
            </p:cNvPr>
            <p:cNvSpPr txBox="1"/>
            <p:nvPr/>
          </p:nvSpPr>
          <p:spPr>
            <a:xfrm>
              <a:off x="187671"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23" name="Group 22">
            <a:extLst>
              <a:ext uri="{FF2B5EF4-FFF2-40B4-BE49-F238E27FC236}">
                <a16:creationId xmlns:a16="http://schemas.microsoft.com/office/drawing/2014/main" id="{44285EF8-A9E7-2272-CFAF-D456BAC2C136}"/>
              </a:ext>
            </a:extLst>
          </p:cNvPr>
          <p:cNvGrpSpPr/>
          <p:nvPr/>
        </p:nvGrpSpPr>
        <p:grpSpPr>
          <a:xfrm>
            <a:off x="3875869" y="6489083"/>
            <a:ext cx="2973489" cy="365125"/>
            <a:chOff x="2681249" y="0"/>
            <a:chExt cx="2973489" cy="365125"/>
          </a:xfrm>
        </p:grpSpPr>
        <p:sp>
          <p:nvSpPr>
            <p:cNvPr id="30" name="Chevron 29">
              <a:extLst>
                <a:ext uri="{FF2B5EF4-FFF2-40B4-BE49-F238E27FC236}">
                  <a16:creationId xmlns:a16="http://schemas.microsoft.com/office/drawing/2014/main" id="{5C5641DD-9909-FC42-D6E2-1E56FB0D54B1}"/>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31" name="Chevron 6">
              <a:extLst>
                <a:ext uri="{FF2B5EF4-FFF2-40B4-BE49-F238E27FC236}">
                  <a16:creationId xmlns:a16="http://schemas.microsoft.com/office/drawing/2014/main" id="{42CEBFA8-2D17-9F84-C1C5-80FD818E755F}"/>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24" name="Group 23">
            <a:extLst>
              <a:ext uri="{FF2B5EF4-FFF2-40B4-BE49-F238E27FC236}">
                <a16:creationId xmlns:a16="http://schemas.microsoft.com/office/drawing/2014/main" id="{1498D223-D6A9-F57D-CD60-04EC0D2113A1}"/>
              </a:ext>
            </a:extLst>
          </p:cNvPr>
          <p:cNvGrpSpPr/>
          <p:nvPr/>
        </p:nvGrpSpPr>
        <p:grpSpPr>
          <a:xfrm>
            <a:off x="6552010" y="6489083"/>
            <a:ext cx="2973489" cy="365125"/>
            <a:chOff x="5357390" y="0"/>
            <a:chExt cx="2973489" cy="365125"/>
          </a:xfrm>
        </p:grpSpPr>
        <p:sp>
          <p:nvSpPr>
            <p:cNvPr id="28" name="Chevron 27">
              <a:extLst>
                <a:ext uri="{FF2B5EF4-FFF2-40B4-BE49-F238E27FC236}">
                  <a16:creationId xmlns:a16="http://schemas.microsoft.com/office/drawing/2014/main" id="{736C8572-8081-B087-1050-FD41C2BC545A}"/>
                </a:ext>
              </a:extLst>
            </p:cNvPr>
            <p:cNvSpPr/>
            <p:nvPr/>
          </p:nvSpPr>
          <p:spPr>
            <a:xfrm>
              <a:off x="5357390" y="0"/>
              <a:ext cx="2973489" cy="365125"/>
            </a:xfrm>
            <a:prstGeom prst="chevron">
              <a:avLst/>
            </a:prstGeom>
            <a:solidFill>
              <a:schemeClr val="accent2">
                <a:lumMod val="50000"/>
              </a:schemeClr>
            </a:solid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29" name="Chevron 8">
              <a:extLst>
                <a:ext uri="{FF2B5EF4-FFF2-40B4-BE49-F238E27FC236}">
                  <a16:creationId xmlns:a16="http://schemas.microsoft.com/office/drawing/2014/main" id="{5D38E90E-5567-CFA0-CFE6-AE42951C5954}"/>
                </a:ext>
              </a:extLst>
            </p:cNvPr>
            <p:cNvSpPr txBox="1"/>
            <p:nvPr/>
          </p:nvSpPr>
          <p:spPr>
            <a:xfrm>
              <a:off x="5539953"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ato" panose="020F0502020204030203" pitchFamily="34" charset="0"/>
                  <a:ea typeface="Lato" panose="020F0502020204030203" pitchFamily="34" charset="0"/>
                  <a:cs typeface="Lato" panose="020F0502020204030203" pitchFamily="34" charset="0"/>
                </a:rPr>
                <a:t>Results</a:t>
              </a:r>
            </a:p>
          </p:txBody>
        </p:sp>
      </p:grpSp>
      <p:grpSp>
        <p:nvGrpSpPr>
          <p:cNvPr id="25" name="Group 24">
            <a:extLst>
              <a:ext uri="{FF2B5EF4-FFF2-40B4-BE49-F238E27FC236}">
                <a16:creationId xmlns:a16="http://schemas.microsoft.com/office/drawing/2014/main" id="{875F3DA7-3A38-4915-46B0-A15AA6B62572}"/>
              </a:ext>
            </a:extLst>
          </p:cNvPr>
          <p:cNvGrpSpPr/>
          <p:nvPr/>
        </p:nvGrpSpPr>
        <p:grpSpPr>
          <a:xfrm>
            <a:off x="9233259" y="6489083"/>
            <a:ext cx="2973489" cy="365125"/>
            <a:chOff x="8038639" y="0"/>
            <a:chExt cx="2973489" cy="365125"/>
          </a:xfrm>
        </p:grpSpPr>
        <p:sp>
          <p:nvSpPr>
            <p:cNvPr id="26" name="Chevron 25">
              <a:extLst>
                <a:ext uri="{FF2B5EF4-FFF2-40B4-BE49-F238E27FC236}">
                  <a16:creationId xmlns:a16="http://schemas.microsoft.com/office/drawing/2014/main" id="{F610F2F5-B9CE-1863-47AD-4D450465613B}"/>
                </a:ext>
              </a:extLst>
            </p:cNvPr>
            <p:cNvSpPr/>
            <p:nvPr/>
          </p:nvSpPr>
          <p:spPr>
            <a:xfrm>
              <a:off x="803863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27" name="Chevron 10">
              <a:extLst>
                <a:ext uri="{FF2B5EF4-FFF2-40B4-BE49-F238E27FC236}">
                  <a16:creationId xmlns:a16="http://schemas.microsoft.com/office/drawing/2014/main" id="{70E612B3-C1E0-AA67-E3C9-2961E7E0455C}"/>
                </a:ext>
              </a:extLst>
            </p:cNvPr>
            <p:cNvSpPr txBox="1"/>
            <p:nvPr/>
          </p:nvSpPr>
          <p:spPr>
            <a:xfrm>
              <a:off x="822120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
        <p:nvSpPr>
          <p:cNvPr id="5" name="TextBox 4">
            <a:extLst>
              <a:ext uri="{FF2B5EF4-FFF2-40B4-BE49-F238E27FC236}">
                <a16:creationId xmlns:a16="http://schemas.microsoft.com/office/drawing/2014/main" id="{A0D42A77-7F6C-A99E-21EE-FD86A5AC13F8}"/>
              </a:ext>
            </a:extLst>
          </p:cNvPr>
          <p:cNvSpPr txBox="1"/>
          <p:nvPr/>
        </p:nvSpPr>
        <p:spPr>
          <a:xfrm rot="16200000">
            <a:off x="856576" y="3632885"/>
            <a:ext cx="2351541" cy="369332"/>
          </a:xfrm>
          <a:prstGeom prst="rect">
            <a:avLst/>
          </a:prstGeom>
          <a:solidFill>
            <a:schemeClr val="bg1"/>
          </a:solid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Cortisol (nmol/L)</a:t>
            </a:r>
          </a:p>
        </p:txBody>
      </p:sp>
      <p:sp>
        <p:nvSpPr>
          <p:cNvPr id="6" name="TextBox 5">
            <a:extLst>
              <a:ext uri="{FF2B5EF4-FFF2-40B4-BE49-F238E27FC236}">
                <a16:creationId xmlns:a16="http://schemas.microsoft.com/office/drawing/2014/main" id="{6D473B48-01AF-23F5-14F5-080BAED374E7}"/>
              </a:ext>
            </a:extLst>
          </p:cNvPr>
          <p:cNvSpPr txBox="1"/>
          <p:nvPr/>
        </p:nvSpPr>
        <p:spPr>
          <a:xfrm>
            <a:off x="3740049" y="6022446"/>
            <a:ext cx="4711901" cy="369332"/>
          </a:xfrm>
          <a:prstGeom prst="rect">
            <a:avLst/>
          </a:prstGeom>
          <a:solidFill>
            <a:schemeClr val="bg1"/>
          </a:solid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Minutes Since Start of Stress/Control Task</a:t>
            </a:r>
          </a:p>
        </p:txBody>
      </p:sp>
      <p:sp>
        <p:nvSpPr>
          <p:cNvPr id="8" name="TextBox 7">
            <a:extLst>
              <a:ext uri="{FF2B5EF4-FFF2-40B4-BE49-F238E27FC236}">
                <a16:creationId xmlns:a16="http://schemas.microsoft.com/office/drawing/2014/main" id="{851FACED-48A0-21B7-9658-6EA2A38AD0E0}"/>
              </a:ext>
            </a:extLst>
          </p:cNvPr>
          <p:cNvSpPr txBox="1"/>
          <p:nvPr/>
        </p:nvSpPr>
        <p:spPr>
          <a:xfrm>
            <a:off x="609600" y="815871"/>
            <a:ext cx="11597148" cy="830997"/>
          </a:xfrm>
          <a:prstGeom prst="rect">
            <a:avLst/>
          </a:prstGeom>
          <a:noFill/>
        </p:spPr>
        <p:txBody>
          <a:bodyPr wrap="square">
            <a:spAutoFit/>
          </a:bodyPr>
          <a:lstStyle/>
          <a:p>
            <a:r>
              <a:rPr lang="en-US" sz="4800" dirty="0">
                <a:solidFill>
                  <a:schemeClr val="accent2">
                    <a:lumMod val="50000"/>
                  </a:schemeClr>
                </a:solidFill>
                <a:latin typeface="Cambria" panose="02040503050406030204" pitchFamily="18" charset="0"/>
              </a:rPr>
              <a:t>Acute psychosocial stress increases cortisol</a:t>
            </a:r>
          </a:p>
        </p:txBody>
      </p:sp>
    </p:spTree>
    <p:extLst>
      <p:ext uri="{BB962C8B-B14F-4D97-AF65-F5344CB8AC3E}">
        <p14:creationId xmlns:p14="http://schemas.microsoft.com/office/powerpoint/2010/main" val="1359982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with orange and black dots&#10;&#10;Description automatically generated">
            <a:extLst>
              <a:ext uri="{FF2B5EF4-FFF2-40B4-BE49-F238E27FC236}">
                <a16:creationId xmlns:a16="http://schemas.microsoft.com/office/drawing/2014/main" id="{CB74D2DA-E5D9-74C4-7F77-1BF962C3EDC6}"/>
              </a:ext>
            </a:extLst>
          </p:cNvPr>
          <p:cNvPicPr>
            <a:picLocks noChangeAspect="1"/>
          </p:cNvPicPr>
          <p:nvPr/>
        </p:nvPicPr>
        <p:blipFill rotWithShape="1">
          <a:blip r:embed="rId3"/>
          <a:srcRect t="4317" b="9932"/>
          <a:stretch/>
        </p:blipFill>
        <p:spPr>
          <a:xfrm>
            <a:off x="2616743" y="2256717"/>
            <a:ext cx="7613108" cy="3891243"/>
          </a:xfrm>
          <a:prstGeom prst="rect">
            <a:avLst/>
          </a:prstGeom>
        </p:spPr>
      </p:pic>
      <p:pic>
        <p:nvPicPr>
          <p:cNvPr id="5122" name="Picture 2">
            <a:extLst>
              <a:ext uri="{FF2B5EF4-FFF2-40B4-BE49-F238E27FC236}">
                <a16:creationId xmlns:a16="http://schemas.microsoft.com/office/drawing/2014/main" id="{B375ED26-B1AC-AE12-9D96-B12B5F9D6D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978" t="34948" r="-207" b="44078"/>
          <a:stretch/>
        </p:blipFill>
        <p:spPr bwMode="auto">
          <a:xfrm>
            <a:off x="9319712" y="3312146"/>
            <a:ext cx="1386802" cy="118751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91DBB8D3-0F79-647A-BCF9-6723A2A1C5D6}"/>
              </a:ext>
            </a:extLst>
          </p:cNvPr>
          <p:cNvSpPr>
            <a:spLocks noGrp="1"/>
          </p:cNvSpPr>
          <p:nvPr>
            <p:ph type="sldNum" sz="quarter" idx="12"/>
          </p:nvPr>
        </p:nvSpPr>
        <p:spPr>
          <a:xfrm>
            <a:off x="838200" y="6489084"/>
            <a:ext cx="2743200" cy="365125"/>
          </a:xfrm>
        </p:spPr>
        <p:txBody>
          <a:bodyPr/>
          <a:lstStyle/>
          <a:p>
            <a:fld id="{65FDF412-A621-3B4E-9F95-30FC65FCEAE4}" type="slidenum">
              <a:rPr lang="en-US" smtClean="0"/>
              <a:t>13</a:t>
            </a:fld>
            <a:endParaRPr lang="en-US"/>
          </a:p>
        </p:txBody>
      </p:sp>
      <p:sp>
        <p:nvSpPr>
          <p:cNvPr id="8" name="TextBox 7">
            <a:extLst>
              <a:ext uri="{FF2B5EF4-FFF2-40B4-BE49-F238E27FC236}">
                <a16:creationId xmlns:a16="http://schemas.microsoft.com/office/drawing/2014/main" id="{7900F1F2-40EF-28CF-BF22-7A324BA3175B}"/>
              </a:ext>
            </a:extLst>
          </p:cNvPr>
          <p:cNvSpPr txBox="1"/>
          <p:nvPr/>
        </p:nvSpPr>
        <p:spPr>
          <a:xfrm>
            <a:off x="3203785" y="5966237"/>
            <a:ext cx="5897768" cy="369332"/>
          </a:xfrm>
          <a:prstGeom prst="rect">
            <a:avLst/>
          </a:prstGeom>
          <a:solidFill>
            <a:schemeClr val="bg1"/>
          </a:solid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Before Allergen Challenge		After Allergen Challenge</a:t>
            </a:r>
          </a:p>
        </p:txBody>
      </p:sp>
      <p:sp>
        <p:nvSpPr>
          <p:cNvPr id="5144" name="TextBox 5143">
            <a:extLst>
              <a:ext uri="{FF2B5EF4-FFF2-40B4-BE49-F238E27FC236}">
                <a16:creationId xmlns:a16="http://schemas.microsoft.com/office/drawing/2014/main" id="{ED4DABA8-8CD1-C87C-5D52-27167AE339C7}"/>
              </a:ext>
            </a:extLst>
          </p:cNvPr>
          <p:cNvSpPr txBox="1"/>
          <p:nvPr/>
        </p:nvSpPr>
        <p:spPr>
          <a:xfrm>
            <a:off x="609600" y="815871"/>
            <a:ext cx="11358880" cy="1569660"/>
          </a:xfrm>
          <a:prstGeom prst="rect">
            <a:avLst/>
          </a:prstGeom>
          <a:noFill/>
        </p:spPr>
        <p:txBody>
          <a:bodyPr wrap="square">
            <a:spAutoFit/>
          </a:bodyPr>
          <a:lstStyle/>
          <a:p>
            <a:r>
              <a:rPr lang="en-US" sz="4800" dirty="0">
                <a:solidFill>
                  <a:schemeClr val="accent2">
                    <a:lumMod val="50000"/>
                  </a:schemeClr>
                </a:solidFill>
                <a:latin typeface="Cambria" panose="02040503050406030204" pitchFamily="18" charset="0"/>
              </a:rPr>
              <a:t>Acute psychosocial stress does not significantly increase airway inflammation</a:t>
            </a:r>
          </a:p>
        </p:txBody>
      </p:sp>
      <p:sp>
        <p:nvSpPr>
          <p:cNvPr id="5148" name="Title 1">
            <a:extLst>
              <a:ext uri="{FF2B5EF4-FFF2-40B4-BE49-F238E27FC236}">
                <a16:creationId xmlns:a16="http://schemas.microsoft.com/office/drawing/2014/main" id="{82FC2B4A-AB4A-DF91-B4B0-F5B32DCEFD11}"/>
              </a:ext>
            </a:extLst>
          </p:cNvPr>
          <p:cNvSpPr>
            <a:spLocks noGrp="1"/>
          </p:cNvSpPr>
          <p:nvPr>
            <p:ph type="title"/>
          </p:nvPr>
        </p:nvSpPr>
        <p:spPr>
          <a:xfrm>
            <a:off x="-14748" y="-19877"/>
            <a:ext cx="12221496" cy="769442"/>
          </a:xfrm>
          <a:solidFill>
            <a:schemeClr val="accent2">
              <a:lumMod val="50000"/>
            </a:schemeClr>
          </a:solidFill>
        </p:spPr>
        <p:txBody>
          <a:bodyPr>
            <a:normAutofit/>
          </a:bodyPr>
          <a:lstStyle/>
          <a:p>
            <a:r>
              <a:rPr lang="en-US" sz="2800" i="1" dirty="0">
                <a:solidFill>
                  <a:schemeClr val="bg1"/>
                </a:solidFill>
                <a:latin typeface="Cambria" panose="02040503050406030204" pitchFamily="18" charset="0"/>
              </a:rPr>
              <a:t>Does acute stress increase inflammation? </a:t>
            </a:r>
          </a:p>
        </p:txBody>
      </p:sp>
      <p:sp>
        <p:nvSpPr>
          <p:cNvPr id="5149" name="TextBox 5148">
            <a:extLst>
              <a:ext uri="{FF2B5EF4-FFF2-40B4-BE49-F238E27FC236}">
                <a16:creationId xmlns:a16="http://schemas.microsoft.com/office/drawing/2014/main" id="{ED95C4A7-A86F-F44D-E6C5-587DE2E90758}"/>
              </a:ext>
            </a:extLst>
          </p:cNvPr>
          <p:cNvSpPr txBox="1"/>
          <p:nvPr/>
        </p:nvSpPr>
        <p:spPr>
          <a:xfrm rot="16200000">
            <a:off x="1510702" y="3916366"/>
            <a:ext cx="2351541" cy="369332"/>
          </a:xfrm>
          <a:prstGeom prst="rect">
            <a:avLst/>
          </a:prstGeom>
          <a:solidFill>
            <a:schemeClr val="bg1"/>
          </a:solid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Airway Inflammation</a:t>
            </a:r>
          </a:p>
        </p:txBody>
      </p:sp>
      <p:grpSp>
        <p:nvGrpSpPr>
          <p:cNvPr id="2" name="Group 1">
            <a:extLst>
              <a:ext uri="{FF2B5EF4-FFF2-40B4-BE49-F238E27FC236}">
                <a16:creationId xmlns:a16="http://schemas.microsoft.com/office/drawing/2014/main" id="{58F5A5DB-B283-19D0-2D83-A0085F988E0A}"/>
              </a:ext>
            </a:extLst>
          </p:cNvPr>
          <p:cNvGrpSpPr/>
          <p:nvPr/>
        </p:nvGrpSpPr>
        <p:grpSpPr>
          <a:xfrm>
            <a:off x="1199728" y="6489084"/>
            <a:ext cx="2973489" cy="365125"/>
            <a:chOff x="5108" y="0"/>
            <a:chExt cx="2973489" cy="365125"/>
          </a:xfrm>
        </p:grpSpPr>
        <p:sp>
          <p:nvSpPr>
            <p:cNvPr id="16" name="Chevron 15">
              <a:extLst>
                <a:ext uri="{FF2B5EF4-FFF2-40B4-BE49-F238E27FC236}">
                  <a16:creationId xmlns:a16="http://schemas.microsoft.com/office/drawing/2014/main" id="{00D77442-EB6F-8A08-8402-56B7EA8051DE}"/>
                </a:ext>
              </a:extLst>
            </p:cNvPr>
            <p:cNvSpPr/>
            <p:nvPr/>
          </p:nvSpPr>
          <p:spPr>
            <a:xfrm>
              <a:off x="5108"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17" name="Chevron 4">
              <a:extLst>
                <a:ext uri="{FF2B5EF4-FFF2-40B4-BE49-F238E27FC236}">
                  <a16:creationId xmlns:a16="http://schemas.microsoft.com/office/drawing/2014/main" id="{FB57B1C8-39E0-B637-2CA1-8AA17EFC3092}"/>
                </a:ext>
              </a:extLst>
            </p:cNvPr>
            <p:cNvSpPr txBox="1"/>
            <p:nvPr/>
          </p:nvSpPr>
          <p:spPr>
            <a:xfrm>
              <a:off x="187671"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4" name="Group 3">
            <a:extLst>
              <a:ext uri="{FF2B5EF4-FFF2-40B4-BE49-F238E27FC236}">
                <a16:creationId xmlns:a16="http://schemas.microsoft.com/office/drawing/2014/main" id="{00CD76BC-031F-06A0-3B9B-2B7D37A8AAC8}"/>
              </a:ext>
            </a:extLst>
          </p:cNvPr>
          <p:cNvGrpSpPr/>
          <p:nvPr/>
        </p:nvGrpSpPr>
        <p:grpSpPr>
          <a:xfrm>
            <a:off x="3875869" y="6489084"/>
            <a:ext cx="2973489" cy="365125"/>
            <a:chOff x="2681249" y="0"/>
            <a:chExt cx="2973489" cy="365125"/>
          </a:xfrm>
        </p:grpSpPr>
        <p:sp>
          <p:nvSpPr>
            <p:cNvPr id="14" name="Chevron 13">
              <a:extLst>
                <a:ext uri="{FF2B5EF4-FFF2-40B4-BE49-F238E27FC236}">
                  <a16:creationId xmlns:a16="http://schemas.microsoft.com/office/drawing/2014/main" id="{0AF84450-01F5-C214-F584-FD3F1D13890F}"/>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5" name="Chevron 6">
              <a:extLst>
                <a:ext uri="{FF2B5EF4-FFF2-40B4-BE49-F238E27FC236}">
                  <a16:creationId xmlns:a16="http://schemas.microsoft.com/office/drawing/2014/main" id="{1907CB63-6B1C-7B11-D91B-CFF29FA354B7}"/>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5" name="Group 4">
            <a:extLst>
              <a:ext uri="{FF2B5EF4-FFF2-40B4-BE49-F238E27FC236}">
                <a16:creationId xmlns:a16="http://schemas.microsoft.com/office/drawing/2014/main" id="{BE2B5C22-C3C6-C3F3-0BFB-5B17FE0836DA}"/>
              </a:ext>
            </a:extLst>
          </p:cNvPr>
          <p:cNvGrpSpPr/>
          <p:nvPr/>
        </p:nvGrpSpPr>
        <p:grpSpPr>
          <a:xfrm>
            <a:off x="6552010" y="6489084"/>
            <a:ext cx="2973489" cy="365125"/>
            <a:chOff x="5357390" y="0"/>
            <a:chExt cx="2973489" cy="365125"/>
          </a:xfrm>
        </p:grpSpPr>
        <p:sp>
          <p:nvSpPr>
            <p:cNvPr id="12" name="Chevron 11">
              <a:extLst>
                <a:ext uri="{FF2B5EF4-FFF2-40B4-BE49-F238E27FC236}">
                  <a16:creationId xmlns:a16="http://schemas.microsoft.com/office/drawing/2014/main" id="{530E9565-71B2-8D9F-058C-798D375FF7FF}"/>
                </a:ext>
              </a:extLst>
            </p:cNvPr>
            <p:cNvSpPr/>
            <p:nvPr/>
          </p:nvSpPr>
          <p:spPr>
            <a:xfrm>
              <a:off x="5357390" y="0"/>
              <a:ext cx="2973489" cy="365125"/>
            </a:xfrm>
            <a:prstGeom prst="chevron">
              <a:avLst/>
            </a:prstGeom>
            <a:solidFill>
              <a:schemeClr val="accent2">
                <a:lumMod val="50000"/>
              </a:schemeClr>
            </a:solid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13" name="Chevron 8">
              <a:extLst>
                <a:ext uri="{FF2B5EF4-FFF2-40B4-BE49-F238E27FC236}">
                  <a16:creationId xmlns:a16="http://schemas.microsoft.com/office/drawing/2014/main" id="{AD0FBC1C-A7FE-BBE4-A58C-54171CA72FAC}"/>
                </a:ext>
              </a:extLst>
            </p:cNvPr>
            <p:cNvSpPr txBox="1"/>
            <p:nvPr/>
          </p:nvSpPr>
          <p:spPr>
            <a:xfrm>
              <a:off x="5539953"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ato" panose="020F0502020204030203" pitchFamily="34" charset="0"/>
                  <a:ea typeface="Lato" panose="020F0502020204030203" pitchFamily="34" charset="0"/>
                  <a:cs typeface="Lato" panose="020F0502020204030203" pitchFamily="34" charset="0"/>
                </a:rPr>
                <a:t>Results</a:t>
              </a:r>
            </a:p>
          </p:txBody>
        </p:sp>
      </p:grpSp>
      <p:grpSp>
        <p:nvGrpSpPr>
          <p:cNvPr id="6" name="Group 5">
            <a:extLst>
              <a:ext uri="{FF2B5EF4-FFF2-40B4-BE49-F238E27FC236}">
                <a16:creationId xmlns:a16="http://schemas.microsoft.com/office/drawing/2014/main" id="{3D46DE1C-FEC0-61DE-F653-82BF491F1723}"/>
              </a:ext>
            </a:extLst>
          </p:cNvPr>
          <p:cNvGrpSpPr/>
          <p:nvPr/>
        </p:nvGrpSpPr>
        <p:grpSpPr>
          <a:xfrm>
            <a:off x="9233259" y="6489084"/>
            <a:ext cx="2973489" cy="365125"/>
            <a:chOff x="8038639" y="0"/>
            <a:chExt cx="2973489" cy="365125"/>
          </a:xfrm>
        </p:grpSpPr>
        <p:sp>
          <p:nvSpPr>
            <p:cNvPr id="9" name="Chevron 8">
              <a:extLst>
                <a:ext uri="{FF2B5EF4-FFF2-40B4-BE49-F238E27FC236}">
                  <a16:creationId xmlns:a16="http://schemas.microsoft.com/office/drawing/2014/main" id="{2D66A78C-C63E-EC87-5B13-6C2282E3F1B3}"/>
                </a:ext>
              </a:extLst>
            </p:cNvPr>
            <p:cNvSpPr/>
            <p:nvPr/>
          </p:nvSpPr>
          <p:spPr>
            <a:xfrm>
              <a:off x="803863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0" name="Chevron 10">
              <a:extLst>
                <a:ext uri="{FF2B5EF4-FFF2-40B4-BE49-F238E27FC236}">
                  <a16:creationId xmlns:a16="http://schemas.microsoft.com/office/drawing/2014/main" id="{59B99636-16D8-5E4A-3F78-2CE820D87E7B}"/>
                </a:ext>
              </a:extLst>
            </p:cNvPr>
            <p:cNvSpPr txBox="1"/>
            <p:nvPr/>
          </p:nvSpPr>
          <p:spPr>
            <a:xfrm>
              <a:off x="822120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
        <p:nvSpPr>
          <p:cNvPr id="19" name="Content Placeholder 2">
            <a:extLst>
              <a:ext uri="{FF2B5EF4-FFF2-40B4-BE49-F238E27FC236}">
                <a16:creationId xmlns:a16="http://schemas.microsoft.com/office/drawing/2014/main" id="{34025EAF-FA0B-9BC3-80F3-B33FC50C92CC}"/>
              </a:ext>
            </a:extLst>
          </p:cNvPr>
          <p:cNvSpPr txBox="1">
            <a:spLocks/>
          </p:cNvSpPr>
          <p:nvPr/>
        </p:nvSpPr>
        <p:spPr>
          <a:xfrm>
            <a:off x="9937327" y="4611456"/>
            <a:ext cx="1359323" cy="1181454"/>
          </a:xfrm>
          <a:prstGeom prst="rect">
            <a:avLst/>
          </a:prstGeom>
          <a:ln>
            <a:solidFill>
              <a:schemeClr val="tx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u="sng" dirty="0">
                <a:latin typeface="Lato" panose="020F0502020204030203" pitchFamily="34" charset="0"/>
                <a:ea typeface="Lato" panose="020F0502020204030203" pitchFamily="34" charset="0"/>
                <a:cs typeface="Lato" panose="020F0502020204030203" pitchFamily="34" charset="0"/>
              </a:rPr>
              <a:t>Stats</a:t>
            </a:r>
            <a:r>
              <a:rPr lang="en-US" sz="1400" dirty="0">
                <a:latin typeface="Lato" panose="020F0502020204030203" pitchFamily="34" charset="0"/>
                <a:ea typeface="Lato" panose="020F0502020204030203" pitchFamily="34" charset="0"/>
                <a:cs typeface="Lato" panose="020F0502020204030203" pitchFamily="34" charset="0"/>
              </a:rPr>
              <a:t> </a:t>
            </a:r>
            <a:r>
              <a:rPr lang="en-US" sz="1300" i="1" dirty="0">
                <a:latin typeface="Lato" panose="020F0502020204030203" pitchFamily="34" charset="0"/>
                <a:ea typeface="Lato" panose="020F0502020204030203" pitchFamily="34" charset="0"/>
                <a:cs typeface="Lato" panose="020F0502020204030203" pitchFamily="34" charset="0"/>
              </a:rPr>
              <a:t>(condition difference)</a:t>
            </a:r>
            <a:r>
              <a:rPr lang="en-US" sz="1400" i="1" dirty="0">
                <a:latin typeface="Lato" panose="020F0502020204030203" pitchFamily="34" charset="0"/>
                <a:ea typeface="Lato" panose="020F0502020204030203" pitchFamily="34" charset="0"/>
                <a:cs typeface="Lato" panose="020F0502020204030203" pitchFamily="34" charset="0"/>
              </a:rPr>
              <a:t>:</a:t>
            </a:r>
            <a:r>
              <a:rPr lang="en-US" sz="1400" dirty="0">
                <a:latin typeface="Lato" panose="020F0502020204030203" pitchFamily="34" charset="0"/>
                <a:ea typeface="Lato" panose="020F0502020204030203" pitchFamily="34" charset="0"/>
                <a:cs typeface="Lato" panose="020F0502020204030203" pitchFamily="34" charset="0"/>
              </a:rPr>
              <a:t> </a:t>
            </a:r>
          </a:p>
          <a:p>
            <a:pPr marL="0" indent="0" algn="ctr">
              <a:buFont typeface="Arial" panose="020B0604020202020204" pitchFamily="34" charset="0"/>
              <a:buNone/>
            </a:pPr>
            <a:r>
              <a:rPr lang="en-US" sz="1400" i="1" dirty="0">
                <a:latin typeface="Lato" panose="020F0502020204030203" pitchFamily="34" charset="0"/>
                <a:ea typeface="Lato" panose="020F0502020204030203" pitchFamily="34" charset="0"/>
                <a:cs typeface="Lato" panose="020F0502020204030203" pitchFamily="34" charset="0"/>
              </a:rPr>
              <a:t>t</a:t>
            </a:r>
            <a:r>
              <a:rPr lang="en-US" sz="1400" dirty="0">
                <a:latin typeface="Lato" panose="020F0502020204030203" pitchFamily="34" charset="0"/>
                <a:ea typeface="Lato" panose="020F0502020204030203" pitchFamily="34" charset="0"/>
                <a:cs typeface="Lato" panose="020F0502020204030203" pitchFamily="34" charset="0"/>
              </a:rPr>
              <a:t>(25) = 0.08, </a:t>
            </a:r>
          </a:p>
          <a:p>
            <a:pPr marL="0" indent="0" algn="ctr">
              <a:buFont typeface="Arial" panose="020B0604020202020204" pitchFamily="34" charset="0"/>
              <a:buNone/>
            </a:pPr>
            <a:r>
              <a:rPr lang="en-US" sz="1400" i="1" dirty="0">
                <a:latin typeface="Lato" panose="020F0502020204030203" pitchFamily="34" charset="0"/>
                <a:ea typeface="Lato" panose="020F0502020204030203" pitchFamily="34" charset="0"/>
                <a:cs typeface="Lato" panose="020F0502020204030203" pitchFamily="34" charset="0"/>
              </a:rPr>
              <a:t>p</a:t>
            </a:r>
            <a:r>
              <a:rPr lang="en-US" sz="1400" dirty="0">
                <a:latin typeface="Lato" panose="020F0502020204030203" pitchFamily="34" charset="0"/>
                <a:ea typeface="Lato" panose="020F0502020204030203" pitchFamily="34" charset="0"/>
                <a:cs typeface="Lato" panose="020F0502020204030203" pitchFamily="34" charset="0"/>
              </a:rPr>
              <a:t> = .805</a:t>
            </a:r>
          </a:p>
        </p:txBody>
      </p:sp>
    </p:spTree>
    <p:extLst>
      <p:ext uri="{BB962C8B-B14F-4D97-AF65-F5344CB8AC3E}">
        <p14:creationId xmlns:p14="http://schemas.microsoft.com/office/powerpoint/2010/main" val="303869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A diagram of different shapes&#10;&#10;Description automatically generated">
            <a:extLst>
              <a:ext uri="{FF2B5EF4-FFF2-40B4-BE49-F238E27FC236}">
                <a16:creationId xmlns:a16="http://schemas.microsoft.com/office/drawing/2014/main" id="{14197E32-1AF4-AB9C-224F-51DFCE440870}"/>
              </a:ext>
            </a:extLst>
          </p:cNvPr>
          <p:cNvPicPr>
            <a:picLocks noChangeAspect="1"/>
          </p:cNvPicPr>
          <p:nvPr/>
        </p:nvPicPr>
        <p:blipFill>
          <a:blip r:embed="rId3"/>
          <a:stretch>
            <a:fillRect/>
          </a:stretch>
        </p:blipFill>
        <p:spPr>
          <a:xfrm>
            <a:off x="2937538" y="2116487"/>
            <a:ext cx="6164015" cy="3880225"/>
          </a:xfrm>
          <a:prstGeom prst="rect">
            <a:avLst/>
          </a:prstGeom>
        </p:spPr>
      </p:pic>
      <p:pic>
        <p:nvPicPr>
          <p:cNvPr id="5122" name="Picture 2">
            <a:extLst>
              <a:ext uri="{FF2B5EF4-FFF2-40B4-BE49-F238E27FC236}">
                <a16:creationId xmlns:a16="http://schemas.microsoft.com/office/drawing/2014/main" id="{B375ED26-B1AC-AE12-9D96-B12B5F9D6D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978" t="34948" r="-207" b="44078"/>
          <a:stretch/>
        </p:blipFill>
        <p:spPr bwMode="auto">
          <a:xfrm>
            <a:off x="9319712" y="3312146"/>
            <a:ext cx="1386802" cy="118751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91DBB8D3-0F79-647A-BCF9-6723A2A1C5D6}"/>
              </a:ext>
            </a:extLst>
          </p:cNvPr>
          <p:cNvSpPr>
            <a:spLocks noGrp="1"/>
          </p:cNvSpPr>
          <p:nvPr>
            <p:ph type="sldNum" sz="quarter" idx="12"/>
          </p:nvPr>
        </p:nvSpPr>
        <p:spPr>
          <a:xfrm>
            <a:off x="838200" y="6489084"/>
            <a:ext cx="2743200" cy="365125"/>
          </a:xfrm>
        </p:spPr>
        <p:txBody>
          <a:bodyPr/>
          <a:lstStyle/>
          <a:p>
            <a:fld id="{65FDF412-A621-3B4E-9F95-30FC65FCEAE4}" type="slidenum">
              <a:rPr lang="en-US" smtClean="0"/>
              <a:t>14</a:t>
            </a:fld>
            <a:endParaRPr lang="en-US"/>
          </a:p>
        </p:txBody>
      </p:sp>
      <p:sp>
        <p:nvSpPr>
          <p:cNvPr id="8" name="TextBox 7">
            <a:extLst>
              <a:ext uri="{FF2B5EF4-FFF2-40B4-BE49-F238E27FC236}">
                <a16:creationId xmlns:a16="http://schemas.microsoft.com/office/drawing/2014/main" id="{7900F1F2-40EF-28CF-BF22-7A324BA3175B}"/>
              </a:ext>
            </a:extLst>
          </p:cNvPr>
          <p:cNvSpPr txBox="1"/>
          <p:nvPr/>
        </p:nvSpPr>
        <p:spPr>
          <a:xfrm>
            <a:off x="3203785" y="5966237"/>
            <a:ext cx="5897768" cy="369332"/>
          </a:xfrm>
          <a:prstGeom prst="rect">
            <a:avLst/>
          </a:prstGeom>
          <a:solidFill>
            <a:schemeClr val="bg1"/>
          </a:solid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Before Allergen Challenge		After Allergen Challenge</a:t>
            </a:r>
          </a:p>
        </p:txBody>
      </p:sp>
      <p:sp>
        <p:nvSpPr>
          <p:cNvPr id="5144" name="TextBox 5143">
            <a:extLst>
              <a:ext uri="{FF2B5EF4-FFF2-40B4-BE49-F238E27FC236}">
                <a16:creationId xmlns:a16="http://schemas.microsoft.com/office/drawing/2014/main" id="{ED4DABA8-8CD1-C87C-5D52-27167AE339C7}"/>
              </a:ext>
            </a:extLst>
          </p:cNvPr>
          <p:cNvSpPr txBox="1"/>
          <p:nvPr/>
        </p:nvSpPr>
        <p:spPr>
          <a:xfrm>
            <a:off x="609600" y="815871"/>
            <a:ext cx="11358880" cy="1569660"/>
          </a:xfrm>
          <a:prstGeom prst="rect">
            <a:avLst/>
          </a:prstGeom>
          <a:noFill/>
        </p:spPr>
        <p:txBody>
          <a:bodyPr wrap="square">
            <a:spAutoFit/>
          </a:bodyPr>
          <a:lstStyle/>
          <a:p>
            <a:r>
              <a:rPr lang="en-US" sz="4800" dirty="0">
                <a:solidFill>
                  <a:schemeClr val="accent2">
                    <a:lumMod val="50000"/>
                  </a:schemeClr>
                </a:solidFill>
                <a:latin typeface="Cambria" panose="02040503050406030204" pitchFamily="18" charset="0"/>
              </a:rPr>
              <a:t>Acute psychosocial stress does not significantly increase airway inflammation</a:t>
            </a:r>
          </a:p>
        </p:txBody>
      </p:sp>
      <p:sp>
        <p:nvSpPr>
          <p:cNvPr id="5148" name="Title 1">
            <a:extLst>
              <a:ext uri="{FF2B5EF4-FFF2-40B4-BE49-F238E27FC236}">
                <a16:creationId xmlns:a16="http://schemas.microsoft.com/office/drawing/2014/main" id="{82FC2B4A-AB4A-DF91-B4B0-F5B32DCEFD11}"/>
              </a:ext>
            </a:extLst>
          </p:cNvPr>
          <p:cNvSpPr>
            <a:spLocks noGrp="1"/>
          </p:cNvSpPr>
          <p:nvPr>
            <p:ph type="title"/>
          </p:nvPr>
        </p:nvSpPr>
        <p:spPr>
          <a:xfrm>
            <a:off x="-14748" y="-19877"/>
            <a:ext cx="12221496" cy="769442"/>
          </a:xfrm>
          <a:solidFill>
            <a:schemeClr val="accent2">
              <a:lumMod val="50000"/>
            </a:schemeClr>
          </a:solidFill>
        </p:spPr>
        <p:txBody>
          <a:bodyPr>
            <a:normAutofit/>
          </a:bodyPr>
          <a:lstStyle/>
          <a:p>
            <a:r>
              <a:rPr lang="en-US" sz="2800" i="1" dirty="0">
                <a:solidFill>
                  <a:schemeClr val="bg1"/>
                </a:solidFill>
                <a:latin typeface="Cambria" panose="02040503050406030204" pitchFamily="18" charset="0"/>
              </a:rPr>
              <a:t>Does acute stress increase inflammation? </a:t>
            </a:r>
          </a:p>
        </p:txBody>
      </p:sp>
      <p:grpSp>
        <p:nvGrpSpPr>
          <p:cNvPr id="2" name="Group 1">
            <a:extLst>
              <a:ext uri="{FF2B5EF4-FFF2-40B4-BE49-F238E27FC236}">
                <a16:creationId xmlns:a16="http://schemas.microsoft.com/office/drawing/2014/main" id="{58F5A5DB-B283-19D0-2D83-A0085F988E0A}"/>
              </a:ext>
            </a:extLst>
          </p:cNvPr>
          <p:cNvGrpSpPr/>
          <p:nvPr/>
        </p:nvGrpSpPr>
        <p:grpSpPr>
          <a:xfrm>
            <a:off x="1199728" y="6489084"/>
            <a:ext cx="2973489" cy="365125"/>
            <a:chOff x="5108" y="0"/>
            <a:chExt cx="2973489" cy="365125"/>
          </a:xfrm>
        </p:grpSpPr>
        <p:sp>
          <p:nvSpPr>
            <p:cNvPr id="16" name="Chevron 15">
              <a:extLst>
                <a:ext uri="{FF2B5EF4-FFF2-40B4-BE49-F238E27FC236}">
                  <a16:creationId xmlns:a16="http://schemas.microsoft.com/office/drawing/2014/main" id="{00D77442-EB6F-8A08-8402-56B7EA8051DE}"/>
                </a:ext>
              </a:extLst>
            </p:cNvPr>
            <p:cNvSpPr/>
            <p:nvPr/>
          </p:nvSpPr>
          <p:spPr>
            <a:xfrm>
              <a:off x="5108"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17" name="Chevron 4">
              <a:extLst>
                <a:ext uri="{FF2B5EF4-FFF2-40B4-BE49-F238E27FC236}">
                  <a16:creationId xmlns:a16="http://schemas.microsoft.com/office/drawing/2014/main" id="{FB57B1C8-39E0-B637-2CA1-8AA17EFC3092}"/>
                </a:ext>
              </a:extLst>
            </p:cNvPr>
            <p:cNvSpPr txBox="1"/>
            <p:nvPr/>
          </p:nvSpPr>
          <p:spPr>
            <a:xfrm>
              <a:off x="187671"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4" name="Group 3">
            <a:extLst>
              <a:ext uri="{FF2B5EF4-FFF2-40B4-BE49-F238E27FC236}">
                <a16:creationId xmlns:a16="http://schemas.microsoft.com/office/drawing/2014/main" id="{00CD76BC-031F-06A0-3B9B-2B7D37A8AAC8}"/>
              </a:ext>
            </a:extLst>
          </p:cNvPr>
          <p:cNvGrpSpPr/>
          <p:nvPr/>
        </p:nvGrpSpPr>
        <p:grpSpPr>
          <a:xfrm>
            <a:off x="3875869" y="6489084"/>
            <a:ext cx="2973489" cy="365125"/>
            <a:chOff x="2681249" y="0"/>
            <a:chExt cx="2973489" cy="365125"/>
          </a:xfrm>
        </p:grpSpPr>
        <p:sp>
          <p:nvSpPr>
            <p:cNvPr id="14" name="Chevron 13">
              <a:extLst>
                <a:ext uri="{FF2B5EF4-FFF2-40B4-BE49-F238E27FC236}">
                  <a16:creationId xmlns:a16="http://schemas.microsoft.com/office/drawing/2014/main" id="{0AF84450-01F5-C214-F584-FD3F1D13890F}"/>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5" name="Chevron 6">
              <a:extLst>
                <a:ext uri="{FF2B5EF4-FFF2-40B4-BE49-F238E27FC236}">
                  <a16:creationId xmlns:a16="http://schemas.microsoft.com/office/drawing/2014/main" id="{1907CB63-6B1C-7B11-D91B-CFF29FA354B7}"/>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5" name="Group 4">
            <a:extLst>
              <a:ext uri="{FF2B5EF4-FFF2-40B4-BE49-F238E27FC236}">
                <a16:creationId xmlns:a16="http://schemas.microsoft.com/office/drawing/2014/main" id="{BE2B5C22-C3C6-C3F3-0BFB-5B17FE0836DA}"/>
              </a:ext>
            </a:extLst>
          </p:cNvPr>
          <p:cNvGrpSpPr/>
          <p:nvPr/>
        </p:nvGrpSpPr>
        <p:grpSpPr>
          <a:xfrm>
            <a:off x="6552010" y="6489084"/>
            <a:ext cx="2973489" cy="365125"/>
            <a:chOff x="5357390" y="0"/>
            <a:chExt cx="2973489" cy="365125"/>
          </a:xfrm>
        </p:grpSpPr>
        <p:sp>
          <p:nvSpPr>
            <p:cNvPr id="12" name="Chevron 11">
              <a:extLst>
                <a:ext uri="{FF2B5EF4-FFF2-40B4-BE49-F238E27FC236}">
                  <a16:creationId xmlns:a16="http://schemas.microsoft.com/office/drawing/2014/main" id="{530E9565-71B2-8D9F-058C-798D375FF7FF}"/>
                </a:ext>
              </a:extLst>
            </p:cNvPr>
            <p:cNvSpPr/>
            <p:nvPr/>
          </p:nvSpPr>
          <p:spPr>
            <a:xfrm>
              <a:off x="5357390" y="0"/>
              <a:ext cx="2973489" cy="365125"/>
            </a:xfrm>
            <a:prstGeom prst="chevron">
              <a:avLst/>
            </a:prstGeom>
            <a:solidFill>
              <a:schemeClr val="accent2">
                <a:lumMod val="50000"/>
              </a:schemeClr>
            </a:solid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13" name="Chevron 8">
              <a:extLst>
                <a:ext uri="{FF2B5EF4-FFF2-40B4-BE49-F238E27FC236}">
                  <a16:creationId xmlns:a16="http://schemas.microsoft.com/office/drawing/2014/main" id="{AD0FBC1C-A7FE-BBE4-A58C-54171CA72FAC}"/>
                </a:ext>
              </a:extLst>
            </p:cNvPr>
            <p:cNvSpPr txBox="1"/>
            <p:nvPr/>
          </p:nvSpPr>
          <p:spPr>
            <a:xfrm>
              <a:off x="5539953"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ato" panose="020F0502020204030203" pitchFamily="34" charset="0"/>
                  <a:ea typeface="Lato" panose="020F0502020204030203" pitchFamily="34" charset="0"/>
                  <a:cs typeface="Lato" panose="020F0502020204030203" pitchFamily="34" charset="0"/>
                </a:rPr>
                <a:t>Results</a:t>
              </a:r>
            </a:p>
          </p:txBody>
        </p:sp>
      </p:grpSp>
      <p:grpSp>
        <p:nvGrpSpPr>
          <p:cNvPr id="6" name="Group 5">
            <a:extLst>
              <a:ext uri="{FF2B5EF4-FFF2-40B4-BE49-F238E27FC236}">
                <a16:creationId xmlns:a16="http://schemas.microsoft.com/office/drawing/2014/main" id="{3D46DE1C-FEC0-61DE-F653-82BF491F1723}"/>
              </a:ext>
            </a:extLst>
          </p:cNvPr>
          <p:cNvGrpSpPr/>
          <p:nvPr/>
        </p:nvGrpSpPr>
        <p:grpSpPr>
          <a:xfrm>
            <a:off x="9233259" y="6489084"/>
            <a:ext cx="2973489" cy="365125"/>
            <a:chOff x="8038639" y="0"/>
            <a:chExt cx="2973489" cy="365125"/>
          </a:xfrm>
        </p:grpSpPr>
        <p:sp>
          <p:nvSpPr>
            <p:cNvPr id="9" name="Chevron 8">
              <a:extLst>
                <a:ext uri="{FF2B5EF4-FFF2-40B4-BE49-F238E27FC236}">
                  <a16:creationId xmlns:a16="http://schemas.microsoft.com/office/drawing/2014/main" id="{2D66A78C-C63E-EC87-5B13-6C2282E3F1B3}"/>
                </a:ext>
              </a:extLst>
            </p:cNvPr>
            <p:cNvSpPr/>
            <p:nvPr/>
          </p:nvSpPr>
          <p:spPr>
            <a:xfrm>
              <a:off x="803863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0" name="Chevron 10">
              <a:extLst>
                <a:ext uri="{FF2B5EF4-FFF2-40B4-BE49-F238E27FC236}">
                  <a16:creationId xmlns:a16="http://schemas.microsoft.com/office/drawing/2014/main" id="{59B99636-16D8-5E4A-3F78-2CE820D87E7B}"/>
                </a:ext>
              </a:extLst>
            </p:cNvPr>
            <p:cNvSpPr txBox="1"/>
            <p:nvPr/>
          </p:nvSpPr>
          <p:spPr>
            <a:xfrm>
              <a:off x="822120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
        <p:nvSpPr>
          <p:cNvPr id="19" name="Content Placeholder 2">
            <a:extLst>
              <a:ext uri="{FF2B5EF4-FFF2-40B4-BE49-F238E27FC236}">
                <a16:creationId xmlns:a16="http://schemas.microsoft.com/office/drawing/2014/main" id="{34025EAF-FA0B-9BC3-80F3-B33FC50C92CC}"/>
              </a:ext>
            </a:extLst>
          </p:cNvPr>
          <p:cNvSpPr txBox="1">
            <a:spLocks/>
          </p:cNvSpPr>
          <p:nvPr/>
        </p:nvSpPr>
        <p:spPr>
          <a:xfrm>
            <a:off x="9937327" y="4611456"/>
            <a:ext cx="1359323" cy="1181454"/>
          </a:xfrm>
          <a:prstGeom prst="rect">
            <a:avLst/>
          </a:prstGeom>
          <a:ln>
            <a:solidFill>
              <a:schemeClr val="tx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u="sng" dirty="0">
                <a:latin typeface="Lato" panose="020F0502020204030203" pitchFamily="34" charset="0"/>
                <a:ea typeface="Lato" panose="020F0502020204030203" pitchFamily="34" charset="0"/>
                <a:cs typeface="Lato" panose="020F0502020204030203" pitchFamily="34" charset="0"/>
              </a:rPr>
              <a:t>Stats</a:t>
            </a:r>
            <a:r>
              <a:rPr lang="en-US" sz="1400" dirty="0">
                <a:latin typeface="Lato" panose="020F0502020204030203" pitchFamily="34" charset="0"/>
                <a:ea typeface="Lato" panose="020F0502020204030203" pitchFamily="34" charset="0"/>
                <a:cs typeface="Lato" panose="020F0502020204030203" pitchFamily="34" charset="0"/>
              </a:rPr>
              <a:t> </a:t>
            </a:r>
            <a:r>
              <a:rPr lang="en-US" sz="1300" i="1" dirty="0">
                <a:latin typeface="Lato" panose="020F0502020204030203" pitchFamily="34" charset="0"/>
                <a:ea typeface="Lato" panose="020F0502020204030203" pitchFamily="34" charset="0"/>
                <a:cs typeface="Lato" panose="020F0502020204030203" pitchFamily="34" charset="0"/>
              </a:rPr>
              <a:t>(condition difference)</a:t>
            </a:r>
            <a:r>
              <a:rPr lang="en-US" sz="1400" i="1" dirty="0">
                <a:latin typeface="Lato" panose="020F0502020204030203" pitchFamily="34" charset="0"/>
                <a:ea typeface="Lato" panose="020F0502020204030203" pitchFamily="34" charset="0"/>
                <a:cs typeface="Lato" panose="020F0502020204030203" pitchFamily="34" charset="0"/>
              </a:rPr>
              <a:t>:</a:t>
            </a:r>
            <a:r>
              <a:rPr lang="en-US" sz="1400" dirty="0">
                <a:latin typeface="Lato" panose="020F0502020204030203" pitchFamily="34" charset="0"/>
                <a:ea typeface="Lato" panose="020F0502020204030203" pitchFamily="34" charset="0"/>
                <a:cs typeface="Lato" panose="020F0502020204030203" pitchFamily="34" charset="0"/>
              </a:rPr>
              <a:t> </a:t>
            </a:r>
          </a:p>
          <a:p>
            <a:pPr marL="0" indent="0" algn="ctr">
              <a:buFont typeface="Arial" panose="020B0604020202020204" pitchFamily="34" charset="0"/>
              <a:buNone/>
            </a:pPr>
            <a:r>
              <a:rPr lang="en-US" sz="1400" i="1" dirty="0">
                <a:latin typeface="Lato" panose="020F0502020204030203" pitchFamily="34" charset="0"/>
                <a:ea typeface="Lato" panose="020F0502020204030203" pitchFamily="34" charset="0"/>
                <a:cs typeface="Lato" panose="020F0502020204030203" pitchFamily="34" charset="0"/>
              </a:rPr>
              <a:t>t</a:t>
            </a:r>
            <a:r>
              <a:rPr lang="en-US" sz="1400" dirty="0">
                <a:latin typeface="Lato" panose="020F0502020204030203" pitchFamily="34" charset="0"/>
                <a:ea typeface="Lato" panose="020F0502020204030203" pitchFamily="34" charset="0"/>
                <a:cs typeface="Lato" panose="020F0502020204030203" pitchFamily="34" charset="0"/>
              </a:rPr>
              <a:t>(25) = 0.08, </a:t>
            </a:r>
          </a:p>
          <a:p>
            <a:pPr marL="0" indent="0" algn="ctr">
              <a:buFont typeface="Arial" panose="020B0604020202020204" pitchFamily="34" charset="0"/>
              <a:buNone/>
            </a:pPr>
            <a:r>
              <a:rPr lang="en-US" sz="1400" i="1" dirty="0">
                <a:latin typeface="Lato" panose="020F0502020204030203" pitchFamily="34" charset="0"/>
                <a:ea typeface="Lato" panose="020F0502020204030203" pitchFamily="34" charset="0"/>
                <a:cs typeface="Lato" panose="020F0502020204030203" pitchFamily="34" charset="0"/>
              </a:rPr>
              <a:t>p</a:t>
            </a:r>
            <a:r>
              <a:rPr lang="en-US" sz="1400" dirty="0">
                <a:latin typeface="Lato" panose="020F0502020204030203" pitchFamily="34" charset="0"/>
                <a:ea typeface="Lato" panose="020F0502020204030203" pitchFamily="34" charset="0"/>
                <a:cs typeface="Lato" panose="020F0502020204030203" pitchFamily="34" charset="0"/>
              </a:rPr>
              <a:t> = .805</a:t>
            </a:r>
          </a:p>
        </p:txBody>
      </p:sp>
      <p:cxnSp>
        <p:nvCxnSpPr>
          <p:cNvPr id="20" name="Straight Connector 19">
            <a:extLst>
              <a:ext uri="{FF2B5EF4-FFF2-40B4-BE49-F238E27FC236}">
                <a16:creationId xmlns:a16="http://schemas.microsoft.com/office/drawing/2014/main" id="{B1301B90-859E-2B7C-4EF1-06C9C617FA73}"/>
              </a:ext>
            </a:extLst>
          </p:cNvPr>
          <p:cNvCxnSpPr>
            <a:cxnSpLocks/>
          </p:cNvCxnSpPr>
          <p:nvPr/>
        </p:nvCxnSpPr>
        <p:spPr>
          <a:xfrm flipV="1">
            <a:off x="4326673" y="4222595"/>
            <a:ext cx="2624254" cy="277068"/>
          </a:xfrm>
          <a:prstGeom prst="line">
            <a:avLst/>
          </a:prstGeom>
          <a:ln w="9525">
            <a:solidFill>
              <a:srgbClr val="3A4F5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F8BB21-8154-9F80-FE3B-D2520E830F90}"/>
              </a:ext>
            </a:extLst>
          </p:cNvPr>
          <p:cNvCxnSpPr>
            <a:cxnSpLocks/>
          </p:cNvCxnSpPr>
          <p:nvPr/>
        </p:nvCxnSpPr>
        <p:spPr>
          <a:xfrm flipV="1">
            <a:off x="5401986" y="4274634"/>
            <a:ext cx="2636768" cy="163253"/>
          </a:xfrm>
          <a:prstGeom prst="line">
            <a:avLst/>
          </a:prstGeom>
          <a:ln w="9525">
            <a:solidFill>
              <a:srgbClr val="DE8C3E"/>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AB12F99-3C47-5B4C-9534-C1699D7E6E7A}"/>
              </a:ext>
            </a:extLst>
          </p:cNvPr>
          <p:cNvSpPr txBox="1"/>
          <p:nvPr/>
        </p:nvSpPr>
        <p:spPr>
          <a:xfrm rot="16200000">
            <a:off x="1510702" y="3916366"/>
            <a:ext cx="2351541" cy="369332"/>
          </a:xfrm>
          <a:prstGeom prst="rect">
            <a:avLst/>
          </a:prstGeom>
          <a:solidFill>
            <a:schemeClr val="bg1"/>
          </a:solid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Airway Inflammation</a:t>
            </a:r>
          </a:p>
        </p:txBody>
      </p:sp>
    </p:spTree>
    <p:extLst>
      <p:ext uri="{BB962C8B-B14F-4D97-AF65-F5344CB8AC3E}">
        <p14:creationId xmlns:p14="http://schemas.microsoft.com/office/powerpoint/2010/main" val="1742296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183E6E86-695A-C7E7-A4A8-CA2D5DB829DE}"/>
              </a:ext>
            </a:extLst>
          </p:cNvPr>
          <p:cNvSpPr txBox="1"/>
          <p:nvPr/>
        </p:nvSpPr>
        <p:spPr>
          <a:xfrm>
            <a:off x="6666795" y="2226321"/>
            <a:ext cx="4961097" cy="400110"/>
          </a:xfrm>
          <a:prstGeom prst="rect">
            <a:avLst/>
          </a:prstGeom>
          <a:solidFill>
            <a:schemeClr val="bg1"/>
          </a:solid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Dorsal Anterior Cingulate Cortex (dACC)</a:t>
            </a:r>
          </a:p>
        </p:txBody>
      </p:sp>
      <p:sp>
        <p:nvSpPr>
          <p:cNvPr id="14" name="TextBox 13">
            <a:extLst>
              <a:ext uri="{FF2B5EF4-FFF2-40B4-BE49-F238E27FC236}">
                <a16:creationId xmlns:a16="http://schemas.microsoft.com/office/drawing/2014/main" id="{C81C954D-F3C1-89B7-98D0-4CC1628078F8}"/>
              </a:ext>
            </a:extLst>
          </p:cNvPr>
          <p:cNvSpPr txBox="1"/>
          <p:nvPr/>
        </p:nvSpPr>
        <p:spPr>
          <a:xfrm rot="16200000">
            <a:off x="4452676" y="3961423"/>
            <a:ext cx="3871426" cy="584775"/>
          </a:xfrm>
          <a:prstGeom prst="rect">
            <a:avLst/>
          </a:prstGeom>
          <a:solidFill>
            <a:schemeClr val="bg1"/>
          </a:solidFill>
        </p:spPr>
        <p:txBody>
          <a:bodyPr wrap="square" rtlCol="0">
            <a:spAutoFit/>
          </a:bodyPr>
          <a:lstStyle/>
          <a:p>
            <a:pPr algn="ctr"/>
            <a:r>
              <a:rPr lang="en-US" sz="1600" dirty="0">
                <a:latin typeface="Lato" panose="020F0502020204030203" pitchFamily="34" charset="0"/>
                <a:ea typeface="Lato" panose="020F0502020204030203" pitchFamily="34" charset="0"/>
                <a:cs typeface="Lato" panose="020F0502020204030203" pitchFamily="34" charset="0"/>
              </a:rPr>
              <a:t>Saliva Cortisol AUC (nmol/L)</a:t>
            </a:r>
          </a:p>
          <a:p>
            <a:pPr algn="ctr"/>
            <a:r>
              <a:rPr lang="en-US" sz="1600" dirty="0">
                <a:latin typeface="Lato" panose="020F0502020204030203" pitchFamily="34" charset="0"/>
                <a:ea typeface="Lato" panose="020F0502020204030203" pitchFamily="34" charset="0"/>
                <a:cs typeface="Lato" panose="020F0502020204030203" pitchFamily="34" charset="0"/>
              </a:rPr>
              <a:t>(Stress &gt; Control)</a:t>
            </a:r>
          </a:p>
        </p:txBody>
      </p:sp>
      <p:sp>
        <p:nvSpPr>
          <p:cNvPr id="2" name="Title 1">
            <a:extLst>
              <a:ext uri="{FF2B5EF4-FFF2-40B4-BE49-F238E27FC236}">
                <a16:creationId xmlns:a16="http://schemas.microsoft.com/office/drawing/2014/main" id="{D395C99E-859E-B0E9-C9B1-88AF3FAF60D3}"/>
              </a:ext>
            </a:extLst>
          </p:cNvPr>
          <p:cNvSpPr>
            <a:spLocks noGrp="1"/>
          </p:cNvSpPr>
          <p:nvPr>
            <p:ph type="title"/>
          </p:nvPr>
        </p:nvSpPr>
        <p:spPr>
          <a:xfrm>
            <a:off x="287140" y="689001"/>
            <a:ext cx="11737045" cy="1649624"/>
          </a:xfrm>
        </p:spPr>
        <p:txBody>
          <a:bodyPr>
            <a:noAutofit/>
          </a:bodyPr>
          <a:lstStyle/>
          <a:p>
            <a:r>
              <a:rPr lang="en-US" sz="4800" dirty="0">
                <a:solidFill>
                  <a:schemeClr val="accent2">
                    <a:lumMod val="50000"/>
                  </a:schemeClr>
                </a:solidFill>
                <a:latin typeface="Cambria" panose="02040503050406030204" pitchFamily="18" charset="0"/>
              </a:rPr>
              <a:t>Cortisol response to psychosocial stress is associated with widespread brain activation</a:t>
            </a:r>
          </a:p>
        </p:txBody>
      </p:sp>
      <p:sp>
        <p:nvSpPr>
          <p:cNvPr id="50" name="Title 1">
            <a:extLst>
              <a:ext uri="{FF2B5EF4-FFF2-40B4-BE49-F238E27FC236}">
                <a16:creationId xmlns:a16="http://schemas.microsoft.com/office/drawing/2014/main" id="{6A41C225-83D8-E0BC-EC00-8876063E2CF5}"/>
              </a:ext>
            </a:extLst>
          </p:cNvPr>
          <p:cNvSpPr txBox="1">
            <a:spLocks/>
          </p:cNvSpPr>
          <p:nvPr/>
        </p:nvSpPr>
        <p:spPr>
          <a:xfrm>
            <a:off x="-14748" y="-19877"/>
            <a:ext cx="12221496" cy="769442"/>
          </a:xfrm>
          <a:prstGeom prst="rect">
            <a:avLst/>
          </a:prstGeom>
          <a:solidFill>
            <a:schemeClr val="accent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solidFill>
                  <a:schemeClr val="bg1"/>
                </a:solidFill>
                <a:latin typeface="Cambria" panose="02040503050406030204" pitchFamily="18" charset="0"/>
              </a:rPr>
              <a:t>How are brain responses related to physiological responses to stress? </a:t>
            </a:r>
          </a:p>
        </p:txBody>
      </p:sp>
      <p:pic>
        <p:nvPicPr>
          <p:cNvPr id="3074" name="Picture 2">
            <a:extLst>
              <a:ext uri="{FF2B5EF4-FFF2-40B4-BE49-F238E27FC236}">
                <a16:creationId xmlns:a16="http://schemas.microsoft.com/office/drawing/2014/main" id="{E4609318-3677-5D10-7DF5-77DABC44503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6667" b="90829" l="9742" r="88084">
                        <a14:foregroundMark x1="36876" y1="17637" x2="49436" y2="16667"/>
                        <a14:foregroundMark x1="49436" y1="16667" x2="63366" y2="18519"/>
                        <a14:foregroundMark x1="40982" y1="90829" x2="46779" y2="89242"/>
                      </a14:backgroundRemoval>
                    </a14:imgEffect>
                  </a14:imgLayer>
                </a14:imgProps>
              </a:ext>
              <a:ext uri="{28A0092B-C50C-407E-A947-70E740481C1C}">
                <a14:useLocalDpi xmlns:a14="http://schemas.microsoft.com/office/drawing/2010/main" val="0"/>
              </a:ext>
            </a:extLst>
          </a:blip>
          <a:srcRect l="-429" t="9101" r="2084" b="-17326"/>
          <a:stretch/>
        </p:blipFill>
        <p:spPr bwMode="auto">
          <a:xfrm>
            <a:off x="1402758" y="2338624"/>
            <a:ext cx="4132902" cy="4145387"/>
          </a:xfrm>
          <a:prstGeom prst="rect">
            <a:avLst/>
          </a:prstGeom>
          <a:noFill/>
        </p:spPr>
      </p:pic>
      <p:sp>
        <p:nvSpPr>
          <p:cNvPr id="10" name="TextBox 9">
            <a:extLst>
              <a:ext uri="{FF2B5EF4-FFF2-40B4-BE49-F238E27FC236}">
                <a16:creationId xmlns:a16="http://schemas.microsoft.com/office/drawing/2014/main" id="{4C9B4269-BB9D-3AFE-8363-ECC7C95FDF9A}"/>
              </a:ext>
            </a:extLst>
          </p:cNvPr>
          <p:cNvSpPr txBox="1"/>
          <p:nvPr/>
        </p:nvSpPr>
        <p:spPr>
          <a:xfrm>
            <a:off x="7035794" y="5865202"/>
            <a:ext cx="4376552" cy="338554"/>
          </a:xfrm>
          <a:prstGeom prst="rect">
            <a:avLst/>
          </a:prstGeom>
          <a:solidFill>
            <a:schemeClr val="bg1"/>
          </a:solidFill>
        </p:spPr>
        <p:txBody>
          <a:bodyPr wrap="square" rtlCol="0">
            <a:spAutoFit/>
          </a:bodyPr>
          <a:lstStyle/>
          <a:p>
            <a:r>
              <a:rPr lang="en-US" sz="1600" dirty="0">
                <a:latin typeface="Lato" panose="020F0502020204030203" pitchFamily="34" charset="0"/>
                <a:ea typeface="Lato" panose="020F0502020204030203" pitchFamily="34" charset="0"/>
                <a:cs typeface="Lato" panose="020F0502020204030203" pitchFamily="34" charset="0"/>
              </a:rPr>
              <a:t>Mean Glucose Metabolism (Stress &gt; Control)</a:t>
            </a:r>
          </a:p>
        </p:txBody>
      </p:sp>
      <p:grpSp>
        <p:nvGrpSpPr>
          <p:cNvPr id="15" name="Group 14">
            <a:extLst>
              <a:ext uri="{FF2B5EF4-FFF2-40B4-BE49-F238E27FC236}">
                <a16:creationId xmlns:a16="http://schemas.microsoft.com/office/drawing/2014/main" id="{544FC003-0EA8-8811-C447-FF5DFB4F3550}"/>
              </a:ext>
            </a:extLst>
          </p:cNvPr>
          <p:cNvGrpSpPr/>
          <p:nvPr/>
        </p:nvGrpSpPr>
        <p:grpSpPr>
          <a:xfrm>
            <a:off x="1199728" y="6494156"/>
            <a:ext cx="2973489" cy="365125"/>
            <a:chOff x="5108" y="0"/>
            <a:chExt cx="2973489" cy="365125"/>
          </a:xfrm>
        </p:grpSpPr>
        <p:sp>
          <p:nvSpPr>
            <p:cNvPr id="25" name="Chevron 24">
              <a:extLst>
                <a:ext uri="{FF2B5EF4-FFF2-40B4-BE49-F238E27FC236}">
                  <a16:creationId xmlns:a16="http://schemas.microsoft.com/office/drawing/2014/main" id="{C021175C-271F-247B-6647-8045D1E0970D}"/>
                </a:ext>
              </a:extLst>
            </p:cNvPr>
            <p:cNvSpPr/>
            <p:nvPr/>
          </p:nvSpPr>
          <p:spPr>
            <a:xfrm>
              <a:off x="5108"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26" name="Chevron 4">
              <a:extLst>
                <a:ext uri="{FF2B5EF4-FFF2-40B4-BE49-F238E27FC236}">
                  <a16:creationId xmlns:a16="http://schemas.microsoft.com/office/drawing/2014/main" id="{C6F34CDC-776A-D2EF-413F-56726E81F185}"/>
                </a:ext>
              </a:extLst>
            </p:cNvPr>
            <p:cNvSpPr txBox="1"/>
            <p:nvPr/>
          </p:nvSpPr>
          <p:spPr>
            <a:xfrm>
              <a:off x="187671"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16" name="Group 15">
            <a:extLst>
              <a:ext uri="{FF2B5EF4-FFF2-40B4-BE49-F238E27FC236}">
                <a16:creationId xmlns:a16="http://schemas.microsoft.com/office/drawing/2014/main" id="{5ABB3D48-CB1B-9BE5-EC70-1690666D6AF0}"/>
              </a:ext>
            </a:extLst>
          </p:cNvPr>
          <p:cNvGrpSpPr/>
          <p:nvPr/>
        </p:nvGrpSpPr>
        <p:grpSpPr>
          <a:xfrm>
            <a:off x="3875869" y="6494156"/>
            <a:ext cx="2973489" cy="365125"/>
            <a:chOff x="2681249" y="0"/>
            <a:chExt cx="2973489" cy="365125"/>
          </a:xfrm>
        </p:grpSpPr>
        <p:sp>
          <p:nvSpPr>
            <p:cNvPr id="23" name="Chevron 22">
              <a:extLst>
                <a:ext uri="{FF2B5EF4-FFF2-40B4-BE49-F238E27FC236}">
                  <a16:creationId xmlns:a16="http://schemas.microsoft.com/office/drawing/2014/main" id="{1EBEFF6C-D5FC-590D-43EB-61918B210010}"/>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24" name="Chevron 6">
              <a:extLst>
                <a:ext uri="{FF2B5EF4-FFF2-40B4-BE49-F238E27FC236}">
                  <a16:creationId xmlns:a16="http://schemas.microsoft.com/office/drawing/2014/main" id="{4D26A101-8686-0019-CDAD-777BFA46789F}"/>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17" name="Group 16">
            <a:extLst>
              <a:ext uri="{FF2B5EF4-FFF2-40B4-BE49-F238E27FC236}">
                <a16:creationId xmlns:a16="http://schemas.microsoft.com/office/drawing/2014/main" id="{D873CECD-9A28-5D79-B2FC-177B4481FDD3}"/>
              </a:ext>
            </a:extLst>
          </p:cNvPr>
          <p:cNvGrpSpPr/>
          <p:nvPr/>
        </p:nvGrpSpPr>
        <p:grpSpPr>
          <a:xfrm>
            <a:off x="6552010" y="6494156"/>
            <a:ext cx="2973489" cy="365125"/>
            <a:chOff x="5357390" y="0"/>
            <a:chExt cx="2973489" cy="365125"/>
          </a:xfrm>
        </p:grpSpPr>
        <p:sp>
          <p:nvSpPr>
            <p:cNvPr id="21" name="Chevron 20">
              <a:extLst>
                <a:ext uri="{FF2B5EF4-FFF2-40B4-BE49-F238E27FC236}">
                  <a16:creationId xmlns:a16="http://schemas.microsoft.com/office/drawing/2014/main" id="{DC2880B8-E9FD-5A51-1F25-12553AD3FE53}"/>
                </a:ext>
              </a:extLst>
            </p:cNvPr>
            <p:cNvSpPr/>
            <p:nvPr/>
          </p:nvSpPr>
          <p:spPr>
            <a:xfrm>
              <a:off x="5357390" y="0"/>
              <a:ext cx="2973489" cy="365125"/>
            </a:xfrm>
            <a:prstGeom prst="chevron">
              <a:avLst/>
            </a:prstGeom>
            <a:solidFill>
              <a:schemeClr val="accent2">
                <a:lumMod val="50000"/>
              </a:schemeClr>
            </a:solid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22" name="Chevron 8">
              <a:extLst>
                <a:ext uri="{FF2B5EF4-FFF2-40B4-BE49-F238E27FC236}">
                  <a16:creationId xmlns:a16="http://schemas.microsoft.com/office/drawing/2014/main" id="{F971ECE8-BCCE-69B0-DFE5-79D866A47486}"/>
                </a:ext>
              </a:extLst>
            </p:cNvPr>
            <p:cNvSpPr txBox="1"/>
            <p:nvPr/>
          </p:nvSpPr>
          <p:spPr>
            <a:xfrm>
              <a:off x="5539953"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ato" panose="020F0502020204030203" pitchFamily="34" charset="0"/>
                  <a:ea typeface="Lato" panose="020F0502020204030203" pitchFamily="34" charset="0"/>
                  <a:cs typeface="Lato" panose="020F0502020204030203" pitchFamily="34" charset="0"/>
                </a:rPr>
                <a:t>Results</a:t>
              </a:r>
            </a:p>
          </p:txBody>
        </p:sp>
      </p:grpSp>
      <p:grpSp>
        <p:nvGrpSpPr>
          <p:cNvPr id="18" name="Group 17">
            <a:extLst>
              <a:ext uri="{FF2B5EF4-FFF2-40B4-BE49-F238E27FC236}">
                <a16:creationId xmlns:a16="http://schemas.microsoft.com/office/drawing/2014/main" id="{4EDCD661-A7DE-845A-208F-78C332D915A3}"/>
              </a:ext>
            </a:extLst>
          </p:cNvPr>
          <p:cNvGrpSpPr/>
          <p:nvPr/>
        </p:nvGrpSpPr>
        <p:grpSpPr>
          <a:xfrm>
            <a:off x="9233259" y="6494156"/>
            <a:ext cx="2973489" cy="365125"/>
            <a:chOff x="8038639" y="0"/>
            <a:chExt cx="2973489" cy="365125"/>
          </a:xfrm>
        </p:grpSpPr>
        <p:sp>
          <p:nvSpPr>
            <p:cNvPr id="19" name="Chevron 18">
              <a:extLst>
                <a:ext uri="{FF2B5EF4-FFF2-40B4-BE49-F238E27FC236}">
                  <a16:creationId xmlns:a16="http://schemas.microsoft.com/office/drawing/2014/main" id="{B6653402-4DB6-5668-9A8C-92C6722B2CB5}"/>
                </a:ext>
              </a:extLst>
            </p:cNvPr>
            <p:cNvSpPr/>
            <p:nvPr/>
          </p:nvSpPr>
          <p:spPr>
            <a:xfrm>
              <a:off x="803863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20" name="Chevron 10">
              <a:extLst>
                <a:ext uri="{FF2B5EF4-FFF2-40B4-BE49-F238E27FC236}">
                  <a16:creationId xmlns:a16="http://schemas.microsoft.com/office/drawing/2014/main" id="{88D74423-3D8C-6DE4-BE7C-0D717CA9ABC5}"/>
                </a:ext>
              </a:extLst>
            </p:cNvPr>
            <p:cNvSpPr txBox="1"/>
            <p:nvPr/>
          </p:nvSpPr>
          <p:spPr>
            <a:xfrm>
              <a:off x="822120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
        <p:nvSpPr>
          <p:cNvPr id="4" name="Slide Number Placeholder 6">
            <a:extLst>
              <a:ext uri="{FF2B5EF4-FFF2-40B4-BE49-F238E27FC236}">
                <a16:creationId xmlns:a16="http://schemas.microsoft.com/office/drawing/2014/main" id="{46F1C3E6-DA02-B14F-366A-82C57FAB0048}"/>
              </a:ext>
            </a:extLst>
          </p:cNvPr>
          <p:cNvSpPr>
            <a:spLocks noGrp="1"/>
          </p:cNvSpPr>
          <p:nvPr>
            <p:ph type="sldNum" sz="quarter" idx="12"/>
          </p:nvPr>
        </p:nvSpPr>
        <p:spPr>
          <a:xfrm>
            <a:off x="838200" y="6489084"/>
            <a:ext cx="2743200" cy="365125"/>
          </a:xfrm>
        </p:spPr>
        <p:txBody>
          <a:bodyPr/>
          <a:lstStyle/>
          <a:p>
            <a:fld id="{65FDF412-A621-3B4E-9F95-30FC65FCEAE4}" type="slidenum">
              <a:rPr lang="en-US" smtClean="0"/>
              <a:t>15</a:t>
            </a:fld>
            <a:endParaRPr lang="en-US"/>
          </a:p>
        </p:txBody>
      </p:sp>
      <p:sp>
        <p:nvSpPr>
          <p:cNvPr id="5" name="TextBox 4">
            <a:extLst>
              <a:ext uri="{FF2B5EF4-FFF2-40B4-BE49-F238E27FC236}">
                <a16:creationId xmlns:a16="http://schemas.microsoft.com/office/drawing/2014/main" id="{86E4A392-2CE3-A59D-E0E1-2146495C14FF}"/>
              </a:ext>
            </a:extLst>
          </p:cNvPr>
          <p:cNvSpPr txBox="1"/>
          <p:nvPr/>
        </p:nvSpPr>
        <p:spPr>
          <a:xfrm>
            <a:off x="1868148" y="5586089"/>
            <a:ext cx="3699714" cy="338554"/>
          </a:xfrm>
          <a:prstGeom prst="rect">
            <a:avLst/>
          </a:prstGeom>
          <a:noFill/>
        </p:spPr>
        <p:txBody>
          <a:bodyPr wrap="square" rtlCol="0">
            <a:spAutoFit/>
          </a:bodyPr>
          <a:lstStyle/>
          <a:p>
            <a:r>
              <a:rPr lang="en-US" sz="1600" i="1" dirty="0"/>
              <a:t>stress &gt; control &amp; greater cortisol response</a:t>
            </a:r>
          </a:p>
        </p:txBody>
      </p:sp>
      <p:sp>
        <p:nvSpPr>
          <p:cNvPr id="6" name="Rectangle 5">
            <a:extLst>
              <a:ext uri="{FF2B5EF4-FFF2-40B4-BE49-F238E27FC236}">
                <a16:creationId xmlns:a16="http://schemas.microsoft.com/office/drawing/2014/main" id="{42CAC797-1A6C-BDF0-9EDE-F8A54AC81F83}"/>
              </a:ext>
            </a:extLst>
          </p:cNvPr>
          <p:cNvSpPr/>
          <p:nvPr/>
        </p:nvSpPr>
        <p:spPr>
          <a:xfrm>
            <a:off x="1475945" y="5585459"/>
            <a:ext cx="360000" cy="371960"/>
          </a:xfrm>
          <a:prstGeom prst="rect">
            <a:avLst/>
          </a:prstGeom>
          <a:solidFill>
            <a:srgbClr val="CCCB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a line and dots&#10;&#10;Description automatically generated">
            <a:extLst>
              <a:ext uri="{FF2B5EF4-FFF2-40B4-BE49-F238E27FC236}">
                <a16:creationId xmlns:a16="http://schemas.microsoft.com/office/drawing/2014/main" id="{515C6F74-A4B7-2CD7-F205-4E93508DB79B}"/>
              </a:ext>
            </a:extLst>
          </p:cNvPr>
          <p:cNvPicPr>
            <a:picLocks noChangeAspect="1"/>
          </p:cNvPicPr>
          <p:nvPr/>
        </p:nvPicPr>
        <p:blipFill>
          <a:blip r:embed="rId5"/>
          <a:stretch>
            <a:fillRect/>
          </a:stretch>
        </p:blipFill>
        <p:spPr>
          <a:xfrm>
            <a:off x="6630936" y="2707970"/>
            <a:ext cx="5114548" cy="3091683"/>
          </a:xfrm>
          <a:prstGeom prst="rect">
            <a:avLst/>
          </a:prstGeom>
        </p:spPr>
      </p:pic>
      <p:sp>
        <p:nvSpPr>
          <p:cNvPr id="11" name="TextBox 10">
            <a:extLst>
              <a:ext uri="{FF2B5EF4-FFF2-40B4-BE49-F238E27FC236}">
                <a16:creationId xmlns:a16="http://schemas.microsoft.com/office/drawing/2014/main" id="{417CCEC4-71D3-4D4E-2C0C-A2E064552045}"/>
              </a:ext>
            </a:extLst>
          </p:cNvPr>
          <p:cNvSpPr txBox="1"/>
          <p:nvPr/>
        </p:nvSpPr>
        <p:spPr>
          <a:xfrm>
            <a:off x="6680777" y="2230346"/>
            <a:ext cx="932918" cy="400110"/>
          </a:xfrm>
          <a:prstGeom prst="rect">
            <a:avLst/>
          </a:prstGeom>
          <a:solidFill>
            <a:schemeClr val="bg1"/>
          </a:solid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Insula</a:t>
            </a:r>
          </a:p>
        </p:txBody>
      </p:sp>
      <p:pic>
        <p:nvPicPr>
          <p:cNvPr id="36" name="Picture 35" descr="A graph with a line and dots&#10;&#10;Description automatically generated">
            <a:extLst>
              <a:ext uri="{FF2B5EF4-FFF2-40B4-BE49-F238E27FC236}">
                <a16:creationId xmlns:a16="http://schemas.microsoft.com/office/drawing/2014/main" id="{6125C5F5-6FE5-B9D5-9713-A0AD3B710653}"/>
              </a:ext>
            </a:extLst>
          </p:cNvPr>
          <p:cNvPicPr>
            <a:picLocks noChangeAspect="1"/>
          </p:cNvPicPr>
          <p:nvPr/>
        </p:nvPicPr>
        <p:blipFill rotWithShape="1">
          <a:blip r:embed="rId6"/>
          <a:srcRect l="1104" t="849"/>
          <a:stretch/>
        </p:blipFill>
        <p:spPr>
          <a:xfrm>
            <a:off x="6663138" y="2693302"/>
            <a:ext cx="5114548" cy="3102325"/>
          </a:xfrm>
          <a:prstGeom prst="rect">
            <a:avLst/>
          </a:prstGeom>
        </p:spPr>
      </p:pic>
      <p:cxnSp>
        <p:nvCxnSpPr>
          <p:cNvPr id="7" name="Straight Arrow Connector 6">
            <a:extLst>
              <a:ext uri="{FF2B5EF4-FFF2-40B4-BE49-F238E27FC236}">
                <a16:creationId xmlns:a16="http://schemas.microsoft.com/office/drawing/2014/main" id="{1A0072A6-05ED-6DE1-6CBA-D06D4126F071}"/>
              </a:ext>
            </a:extLst>
          </p:cNvPr>
          <p:cNvCxnSpPr/>
          <p:nvPr/>
        </p:nvCxnSpPr>
        <p:spPr>
          <a:xfrm flipH="1">
            <a:off x="3581400" y="2524836"/>
            <a:ext cx="3049536" cy="1583140"/>
          </a:xfrm>
          <a:prstGeom prst="straightConnector1">
            <a:avLst/>
          </a:prstGeom>
          <a:ln w="12700">
            <a:solidFill>
              <a:srgbClr val="62252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35124AC-E41B-6496-259E-2C9B7A8DFEE2}"/>
              </a:ext>
            </a:extLst>
          </p:cNvPr>
          <p:cNvCxnSpPr>
            <a:cxnSpLocks/>
          </p:cNvCxnSpPr>
          <p:nvPr/>
        </p:nvCxnSpPr>
        <p:spPr>
          <a:xfrm flipH="1">
            <a:off x="4173217" y="2539504"/>
            <a:ext cx="2457719" cy="653768"/>
          </a:xfrm>
          <a:prstGeom prst="straightConnector1">
            <a:avLst/>
          </a:prstGeom>
          <a:ln w="12700">
            <a:solidFill>
              <a:srgbClr val="62252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967A4D3-344C-E500-6FD1-D59EA78EAF6E}"/>
              </a:ext>
            </a:extLst>
          </p:cNvPr>
          <p:cNvSpPr txBox="1"/>
          <p:nvPr/>
        </p:nvSpPr>
        <p:spPr>
          <a:xfrm>
            <a:off x="1861418" y="5999465"/>
            <a:ext cx="3170105" cy="338554"/>
          </a:xfrm>
          <a:prstGeom prst="rect">
            <a:avLst/>
          </a:prstGeom>
          <a:noFill/>
        </p:spPr>
        <p:txBody>
          <a:bodyPr wrap="square" rtlCol="0">
            <a:spAutoFit/>
          </a:bodyPr>
          <a:lstStyle/>
          <a:p>
            <a:r>
              <a:rPr lang="en-US" sz="1600" i="1" dirty="0"/>
              <a:t>local Salience Network peaks</a:t>
            </a:r>
          </a:p>
        </p:txBody>
      </p:sp>
      <p:sp>
        <p:nvSpPr>
          <p:cNvPr id="30" name="Rectangle 29">
            <a:extLst>
              <a:ext uri="{FF2B5EF4-FFF2-40B4-BE49-F238E27FC236}">
                <a16:creationId xmlns:a16="http://schemas.microsoft.com/office/drawing/2014/main" id="{49AF5C20-84FC-4372-BA36-DC68F90EC49F}"/>
              </a:ext>
            </a:extLst>
          </p:cNvPr>
          <p:cNvSpPr/>
          <p:nvPr/>
        </p:nvSpPr>
        <p:spPr>
          <a:xfrm>
            <a:off x="1475945" y="6010130"/>
            <a:ext cx="360000" cy="371960"/>
          </a:xfrm>
          <a:prstGeom prst="rect">
            <a:avLst/>
          </a:prstGeom>
          <a:solidFill>
            <a:srgbClr val="6225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44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0" grpId="0" animBg="1"/>
      <p:bldP spid="11" grpId="0" animBg="1"/>
      <p:bldP spid="1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81C954D-F3C1-89B7-98D0-4CC1628078F8}"/>
              </a:ext>
            </a:extLst>
          </p:cNvPr>
          <p:cNvSpPr txBox="1"/>
          <p:nvPr/>
        </p:nvSpPr>
        <p:spPr>
          <a:xfrm rot="16200000">
            <a:off x="4452676" y="3961423"/>
            <a:ext cx="3871426" cy="584775"/>
          </a:xfrm>
          <a:prstGeom prst="rect">
            <a:avLst/>
          </a:prstGeom>
          <a:solidFill>
            <a:schemeClr val="bg1"/>
          </a:solidFill>
        </p:spPr>
        <p:txBody>
          <a:bodyPr wrap="square" rtlCol="0">
            <a:spAutoFit/>
          </a:bodyPr>
          <a:lstStyle/>
          <a:p>
            <a:pPr algn="ctr"/>
            <a:r>
              <a:rPr lang="en-US" sz="1600" dirty="0">
                <a:latin typeface="Lato" panose="020F0502020204030203" pitchFamily="34" charset="0"/>
                <a:ea typeface="Lato" panose="020F0502020204030203" pitchFamily="34" charset="0"/>
                <a:cs typeface="Lato" panose="020F0502020204030203" pitchFamily="34" charset="0"/>
              </a:rPr>
              <a:t>Saliva Cortisol AUC (nmol/L)</a:t>
            </a:r>
          </a:p>
          <a:p>
            <a:pPr algn="ctr"/>
            <a:r>
              <a:rPr lang="en-US" sz="1600" dirty="0">
                <a:latin typeface="Lato" panose="020F0502020204030203" pitchFamily="34" charset="0"/>
                <a:ea typeface="Lato" panose="020F0502020204030203" pitchFamily="34" charset="0"/>
                <a:cs typeface="Lato" panose="020F0502020204030203" pitchFamily="34" charset="0"/>
              </a:rPr>
              <a:t>(Stress &gt; Control)</a:t>
            </a:r>
          </a:p>
        </p:txBody>
      </p:sp>
      <p:sp>
        <p:nvSpPr>
          <p:cNvPr id="2" name="Title 1">
            <a:extLst>
              <a:ext uri="{FF2B5EF4-FFF2-40B4-BE49-F238E27FC236}">
                <a16:creationId xmlns:a16="http://schemas.microsoft.com/office/drawing/2014/main" id="{D395C99E-859E-B0E9-C9B1-88AF3FAF60D3}"/>
              </a:ext>
            </a:extLst>
          </p:cNvPr>
          <p:cNvSpPr>
            <a:spLocks noGrp="1"/>
          </p:cNvSpPr>
          <p:nvPr>
            <p:ph type="title"/>
          </p:nvPr>
        </p:nvSpPr>
        <p:spPr>
          <a:xfrm>
            <a:off x="287140" y="689001"/>
            <a:ext cx="11737045" cy="1649624"/>
          </a:xfrm>
        </p:spPr>
        <p:txBody>
          <a:bodyPr>
            <a:noAutofit/>
          </a:bodyPr>
          <a:lstStyle/>
          <a:p>
            <a:r>
              <a:rPr lang="en-US" sz="4800" dirty="0">
                <a:solidFill>
                  <a:schemeClr val="accent2">
                    <a:lumMod val="50000"/>
                  </a:schemeClr>
                </a:solidFill>
                <a:latin typeface="Cambria" panose="02040503050406030204" pitchFamily="18" charset="0"/>
              </a:rPr>
              <a:t>Cortisol response to psychosocial stress is associated with widespread brain activation</a:t>
            </a:r>
          </a:p>
        </p:txBody>
      </p:sp>
      <p:sp>
        <p:nvSpPr>
          <p:cNvPr id="50" name="Title 1">
            <a:extLst>
              <a:ext uri="{FF2B5EF4-FFF2-40B4-BE49-F238E27FC236}">
                <a16:creationId xmlns:a16="http://schemas.microsoft.com/office/drawing/2014/main" id="{6A41C225-83D8-E0BC-EC00-8876063E2CF5}"/>
              </a:ext>
            </a:extLst>
          </p:cNvPr>
          <p:cNvSpPr txBox="1">
            <a:spLocks/>
          </p:cNvSpPr>
          <p:nvPr/>
        </p:nvSpPr>
        <p:spPr>
          <a:xfrm>
            <a:off x="-14748" y="-19877"/>
            <a:ext cx="12221496" cy="769442"/>
          </a:xfrm>
          <a:prstGeom prst="rect">
            <a:avLst/>
          </a:prstGeom>
          <a:solidFill>
            <a:schemeClr val="accent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solidFill>
                  <a:schemeClr val="bg1"/>
                </a:solidFill>
                <a:latin typeface="Cambria" panose="02040503050406030204" pitchFamily="18" charset="0"/>
              </a:rPr>
              <a:t>How are brain responses related to physiological responses to stress? </a:t>
            </a:r>
          </a:p>
        </p:txBody>
      </p:sp>
      <p:sp>
        <p:nvSpPr>
          <p:cNvPr id="10" name="TextBox 9">
            <a:extLst>
              <a:ext uri="{FF2B5EF4-FFF2-40B4-BE49-F238E27FC236}">
                <a16:creationId xmlns:a16="http://schemas.microsoft.com/office/drawing/2014/main" id="{4C9B4269-BB9D-3AFE-8363-ECC7C95FDF9A}"/>
              </a:ext>
            </a:extLst>
          </p:cNvPr>
          <p:cNvSpPr txBox="1"/>
          <p:nvPr/>
        </p:nvSpPr>
        <p:spPr>
          <a:xfrm>
            <a:off x="7035794" y="5865202"/>
            <a:ext cx="4376552" cy="338554"/>
          </a:xfrm>
          <a:prstGeom prst="rect">
            <a:avLst/>
          </a:prstGeom>
          <a:solidFill>
            <a:schemeClr val="bg1"/>
          </a:solidFill>
        </p:spPr>
        <p:txBody>
          <a:bodyPr wrap="square" rtlCol="0">
            <a:spAutoFit/>
          </a:bodyPr>
          <a:lstStyle/>
          <a:p>
            <a:r>
              <a:rPr lang="en-US" sz="1600" dirty="0">
                <a:latin typeface="Lato" panose="020F0502020204030203" pitchFamily="34" charset="0"/>
                <a:ea typeface="Lato" panose="020F0502020204030203" pitchFamily="34" charset="0"/>
                <a:cs typeface="Lato" panose="020F0502020204030203" pitchFamily="34" charset="0"/>
              </a:rPr>
              <a:t>Mean Glucose Metabolism (Stress &gt; Control)</a:t>
            </a:r>
          </a:p>
        </p:txBody>
      </p:sp>
      <p:grpSp>
        <p:nvGrpSpPr>
          <p:cNvPr id="15" name="Group 14">
            <a:extLst>
              <a:ext uri="{FF2B5EF4-FFF2-40B4-BE49-F238E27FC236}">
                <a16:creationId xmlns:a16="http://schemas.microsoft.com/office/drawing/2014/main" id="{544FC003-0EA8-8811-C447-FF5DFB4F3550}"/>
              </a:ext>
            </a:extLst>
          </p:cNvPr>
          <p:cNvGrpSpPr/>
          <p:nvPr/>
        </p:nvGrpSpPr>
        <p:grpSpPr>
          <a:xfrm>
            <a:off x="1199728" y="6494156"/>
            <a:ext cx="2973489" cy="365125"/>
            <a:chOff x="5108" y="0"/>
            <a:chExt cx="2973489" cy="365125"/>
          </a:xfrm>
        </p:grpSpPr>
        <p:sp>
          <p:nvSpPr>
            <p:cNvPr id="25" name="Chevron 24">
              <a:extLst>
                <a:ext uri="{FF2B5EF4-FFF2-40B4-BE49-F238E27FC236}">
                  <a16:creationId xmlns:a16="http://schemas.microsoft.com/office/drawing/2014/main" id="{C021175C-271F-247B-6647-8045D1E0970D}"/>
                </a:ext>
              </a:extLst>
            </p:cNvPr>
            <p:cNvSpPr/>
            <p:nvPr/>
          </p:nvSpPr>
          <p:spPr>
            <a:xfrm>
              <a:off x="5108"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26" name="Chevron 4">
              <a:extLst>
                <a:ext uri="{FF2B5EF4-FFF2-40B4-BE49-F238E27FC236}">
                  <a16:creationId xmlns:a16="http://schemas.microsoft.com/office/drawing/2014/main" id="{C6F34CDC-776A-D2EF-413F-56726E81F185}"/>
                </a:ext>
              </a:extLst>
            </p:cNvPr>
            <p:cNvSpPr txBox="1"/>
            <p:nvPr/>
          </p:nvSpPr>
          <p:spPr>
            <a:xfrm>
              <a:off x="187671"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16" name="Group 15">
            <a:extLst>
              <a:ext uri="{FF2B5EF4-FFF2-40B4-BE49-F238E27FC236}">
                <a16:creationId xmlns:a16="http://schemas.microsoft.com/office/drawing/2014/main" id="{5ABB3D48-CB1B-9BE5-EC70-1690666D6AF0}"/>
              </a:ext>
            </a:extLst>
          </p:cNvPr>
          <p:cNvGrpSpPr/>
          <p:nvPr/>
        </p:nvGrpSpPr>
        <p:grpSpPr>
          <a:xfrm>
            <a:off x="3875869" y="6494156"/>
            <a:ext cx="2973489" cy="365125"/>
            <a:chOff x="2681249" y="0"/>
            <a:chExt cx="2973489" cy="365125"/>
          </a:xfrm>
        </p:grpSpPr>
        <p:sp>
          <p:nvSpPr>
            <p:cNvPr id="23" name="Chevron 22">
              <a:extLst>
                <a:ext uri="{FF2B5EF4-FFF2-40B4-BE49-F238E27FC236}">
                  <a16:creationId xmlns:a16="http://schemas.microsoft.com/office/drawing/2014/main" id="{1EBEFF6C-D5FC-590D-43EB-61918B210010}"/>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24" name="Chevron 6">
              <a:extLst>
                <a:ext uri="{FF2B5EF4-FFF2-40B4-BE49-F238E27FC236}">
                  <a16:creationId xmlns:a16="http://schemas.microsoft.com/office/drawing/2014/main" id="{4D26A101-8686-0019-CDAD-777BFA46789F}"/>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17" name="Group 16">
            <a:extLst>
              <a:ext uri="{FF2B5EF4-FFF2-40B4-BE49-F238E27FC236}">
                <a16:creationId xmlns:a16="http://schemas.microsoft.com/office/drawing/2014/main" id="{D873CECD-9A28-5D79-B2FC-177B4481FDD3}"/>
              </a:ext>
            </a:extLst>
          </p:cNvPr>
          <p:cNvGrpSpPr/>
          <p:nvPr/>
        </p:nvGrpSpPr>
        <p:grpSpPr>
          <a:xfrm>
            <a:off x="6552010" y="6494156"/>
            <a:ext cx="2973489" cy="365125"/>
            <a:chOff x="5357390" y="0"/>
            <a:chExt cx="2973489" cy="365125"/>
          </a:xfrm>
        </p:grpSpPr>
        <p:sp>
          <p:nvSpPr>
            <p:cNvPr id="21" name="Chevron 20">
              <a:extLst>
                <a:ext uri="{FF2B5EF4-FFF2-40B4-BE49-F238E27FC236}">
                  <a16:creationId xmlns:a16="http://schemas.microsoft.com/office/drawing/2014/main" id="{DC2880B8-E9FD-5A51-1F25-12553AD3FE53}"/>
                </a:ext>
              </a:extLst>
            </p:cNvPr>
            <p:cNvSpPr/>
            <p:nvPr/>
          </p:nvSpPr>
          <p:spPr>
            <a:xfrm>
              <a:off x="5357390" y="0"/>
              <a:ext cx="2973489" cy="365125"/>
            </a:xfrm>
            <a:prstGeom prst="chevron">
              <a:avLst/>
            </a:prstGeom>
            <a:solidFill>
              <a:schemeClr val="accent2">
                <a:lumMod val="50000"/>
              </a:schemeClr>
            </a:solid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22" name="Chevron 8">
              <a:extLst>
                <a:ext uri="{FF2B5EF4-FFF2-40B4-BE49-F238E27FC236}">
                  <a16:creationId xmlns:a16="http://schemas.microsoft.com/office/drawing/2014/main" id="{F971ECE8-BCCE-69B0-DFE5-79D866A47486}"/>
                </a:ext>
              </a:extLst>
            </p:cNvPr>
            <p:cNvSpPr txBox="1"/>
            <p:nvPr/>
          </p:nvSpPr>
          <p:spPr>
            <a:xfrm>
              <a:off x="5539953"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ato" panose="020F0502020204030203" pitchFamily="34" charset="0"/>
                  <a:ea typeface="Lato" panose="020F0502020204030203" pitchFamily="34" charset="0"/>
                  <a:cs typeface="Lato" panose="020F0502020204030203" pitchFamily="34" charset="0"/>
                </a:rPr>
                <a:t>Results</a:t>
              </a:r>
            </a:p>
          </p:txBody>
        </p:sp>
      </p:grpSp>
      <p:grpSp>
        <p:nvGrpSpPr>
          <p:cNvPr id="18" name="Group 17">
            <a:extLst>
              <a:ext uri="{FF2B5EF4-FFF2-40B4-BE49-F238E27FC236}">
                <a16:creationId xmlns:a16="http://schemas.microsoft.com/office/drawing/2014/main" id="{4EDCD661-A7DE-845A-208F-78C332D915A3}"/>
              </a:ext>
            </a:extLst>
          </p:cNvPr>
          <p:cNvGrpSpPr/>
          <p:nvPr/>
        </p:nvGrpSpPr>
        <p:grpSpPr>
          <a:xfrm>
            <a:off x="9233259" y="6494156"/>
            <a:ext cx="2973489" cy="365125"/>
            <a:chOff x="8038639" y="0"/>
            <a:chExt cx="2973489" cy="365125"/>
          </a:xfrm>
        </p:grpSpPr>
        <p:sp>
          <p:nvSpPr>
            <p:cNvPr id="19" name="Chevron 18">
              <a:extLst>
                <a:ext uri="{FF2B5EF4-FFF2-40B4-BE49-F238E27FC236}">
                  <a16:creationId xmlns:a16="http://schemas.microsoft.com/office/drawing/2014/main" id="{B6653402-4DB6-5668-9A8C-92C6722B2CB5}"/>
                </a:ext>
              </a:extLst>
            </p:cNvPr>
            <p:cNvSpPr/>
            <p:nvPr/>
          </p:nvSpPr>
          <p:spPr>
            <a:xfrm>
              <a:off x="803863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20" name="Chevron 10">
              <a:extLst>
                <a:ext uri="{FF2B5EF4-FFF2-40B4-BE49-F238E27FC236}">
                  <a16:creationId xmlns:a16="http://schemas.microsoft.com/office/drawing/2014/main" id="{88D74423-3D8C-6DE4-BE7C-0D717CA9ABC5}"/>
                </a:ext>
              </a:extLst>
            </p:cNvPr>
            <p:cNvSpPr txBox="1"/>
            <p:nvPr/>
          </p:nvSpPr>
          <p:spPr>
            <a:xfrm>
              <a:off x="822120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
        <p:nvSpPr>
          <p:cNvPr id="4" name="Slide Number Placeholder 6">
            <a:extLst>
              <a:ext uri="{FF2B5EF4-FFF2-40B4-BE49-F238E27FC236}">
                <a16:creationId xmlns:a16="http://schemas.microsoft.com/office/drawing/2014/main" id="{46F1C3E6-DA02-B14F-366A-82C57FAB0048}"/>
              </a:ext>
            </a:extLst>
          </p:cNvPr>
          <p:cNvSpPr>
            <a:spLocks noGrp="1"/>
          </p:cNvSpPr>
          <p:nvPr>
            <p:ph type="sldNum" sz="quarter" idx="12"/>
          </p:nvPr>
        </p:nvSpPr>
        <p:spPr>
          <a:xfrm>
            <a:off x="838200" y="6489084"/>
            <a:ext cx="2743200" cy="365125"/>
          </a:xfrm>
        </p:spPr>
        <p:txBody>
          <a:bodyPr/>
          <a:lstStyle/>
          <a:p>
            <a:fld id="{65FDF412-A621-3B4E-9F95-30FC65FCEAE4}" type="slidenum">
              <a:rPr lang="en-US" smtClean="0"/>
              <a:t>16</a:t>
            </a:fld>
            <a:endParaRPr lang="en-US"/>
          </a:p>
        </p:txBody>
      </p:sp>
      <p:sp>
        <p:nvSpPr>
          <p:cNvPr id="11" name="TextBox 10">
            <a:extLst>
              <a:ext uri="{FF2B5EF4-FFF2-40B4-BE49-F238E27FC236}">
                <a16:creationId xmlns:a16="http://schemas.microsoft.com/office/drawing/2014/main" id="{417CCEC4-71D3-4D4E-2C0C-A2E064552045}"/>
              </a:ext>
            </a:extLst>
          </p:cNvPr>
          <p:cNvSpPr txBox="1"/>
          <p:nvPr/>
        </p:nvSpPr>
        <p:spPr>
          <a:xfrm>
            <a:off x="6680776" y="2230346"/>
            <a:ext cx="3377623" cy="400110"/>
          </a:xfrm>
          <a:prstGeom prst="rect">
            <a:avLst/>
          </a:prstGeom>
          <a:solidFill>
            <a:schemeClr val="bg1"/>
          </a:solid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Right Amygdala</a:t>
            </a:r>
          </a:p>
        </p:txBody>
      </p:sp>
      <p:pic>
        <p:nvPicPr>
          <p:cNvPr id="3073" name="Picture 3072" descr="A graph with a line and dots&#10;&#10;Description automatically generated">
            <a:extLst>
              <a:ext uri="{FF2B5EF4-FFF2-40B4-BE49-F238E27FC236}">
                <a16:creationId xmlns:a16="http://schemas.microsoft.com/office/drawing/2014/main" id="{85236976-ED0B-FFC1-E7DA-2DFA16401061}"/>
              </a:ext>
            </a:extLst>
          </p:cNvPr>
          <p:cNvPicPr>
            <a:picLocks noChangeAspect="1"/>
          </p:cNvPicPr>
          <p:nvPr/>
        </p:nvPicPr>
        <p:blipFill rotWithShape="1">
          <a:blip r:embed="rId3"/>
          <a:srcRect l="979"/>
          <a:stretch/>
        </p:blipFill>
        <p:spPr>
          <a:xfrm>
            <a:off x="6663138" y="2702648"/>
            <a:ext cx="5075485" cy="3102324"/>
          </a:xfrm>
          <a:prstGeom prst="rect">
            <a:avLst/>
          </a:prstGeom>
        </p:spPr>
      </p:pic>
      <p:pic>
        <p:nvPicPr>
          <p:cNvPr id="6" name="Picture 2">
            <a:extLst>
              <a:ext uri="{FF2B5EF4-FFF2-40B4-BE49-F238E27FC236}">
                <a16:creationId xmlns:a16="http://schemas.microsoft.com/office/drawing/2014/main" id="{6B202C8D-5085-1469-6E27-6C5A980E250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8166" b="91270" l="9742" r="88084">
                        <a14:foregroundMark x1="45250" y1="19665" x2="45250" y2="19665"/>
                        <a14:foregroundMark x1="43478" y1="91270" x2="43478" y2="91270"/>
                      </a14:backgroundRemoval>
                    </a14:imgEffect>
                  </a14:imgLayer>
                </a14:imgProps>
              </a:ext>
              <a:ext uri="{28A0092B-C50C-407E-A947-70E740481C1C}">
                <a14:useLocalDpi xmlns:a14="http://schemas.microsoft.com/office/drawing/2010/main" val="0"/>
              </a:ext>
            </a:extLst>
          </a:blip>
          <a:srcRect l="-429" t="9101" r="2084" b="-17326"/>
          <a:stretch/>
        </p:blipFill>
        <p:spPr bwMode="auto">
          <a:xfrm>
            <a:off x="1402758" y="2338624"/>
            <a:ext cx="4132902" cy="4145387"/>
          </a:xfrm>
          <a:prstGeom prst="rect">
            <a:avLst/>
          </a:prstGeom>
          <a:noFill/>
        </p:spPr>
      </p:pic>
      <p:sp>
        <p:nvSpPr>
          <p:cNvPr id="9" name="Rectangle 8">
            <a:extLst>
              <a:ext uri="{FF2B5EF4-FFF2-40B4-BE49-F238E27FC236}">
                <a16:creationId xmlns:a16="http://schemas.microsoft.com/office/drawing/2014/main" id="{015F1C86-BCD2-2BB8-E783-CF3A54189E5C}"/>
              </a:ext>
            </a:extLst>
          </p:cNvPr>
          <p:cNvSpPr/>
          <p:nvPr/>
        </p:nvSpPr>
        <p:spPr>
          <a:xfrm>
            <a:off x="1475945" y="5585459"/>
            <a:ext cx="360000" cy="371960"/>
          </a:xfrm>
          <a:prstGeom prst="rect">
            <a:avLst/>
          </a:prstGeom>
          <a:solidFill>
            <a:srgbClr val="CCCB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8B663D-737E-ED97-A76A-E6951DA5F476}"/>
              </a:ext>
            </a:extLst>
          </p:cNvPr>
          <p:cNvSpPr/>
          <p:nvPr/>
        </p:nvSpPr>
        <p:spPr>
          <a:xfrm>
            <a:off x="1475945" y="6010130"/>
            <a:ext cx="360000" cy="371960"/>
          </a:xfrm>
          <a:prstGeom prst="rect">
            <a:avLst/>
          </a:prstGeom>
          <a:solidFill>
            <a:srgbClr val="6225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CFD01E2-6CDD-7616-C28E-04A577202093}"/>
              </a:ext>
            </a:extLst>
          </p:cNvPr>
          <p:cNvSpPr txBox="1"/>
          <p:nvPr/>
        </p:nvSpPr>
        <p:spPr>
          <a:xfrm>
            <a:off x="1868148" y="5586089"/>
            <a:ext cx="3699714" cy="338554"/>
          </a:xfrm>
          <a:prstGeom prst="rect">
            <a:avLst/>
          </a:prstGeom>
          <a:noFill/>
        </p:spPr>
        <p:txBody>
          <a:bodyPr wrap="square" rtlCol="0">
            <a:spAutoFit/>
          </a:bodyPr>
          <a:lstStyle/>
          <a:p>
            <a:r>
              <a:rPr lang="en-US" sz="1600" i="1" dirty="0"/>
              <a:t>stress &gt; control &amp; greater cortisol response</a:t>
            </a:r>
          </a:p>
        </p:txBody>
      </p:sp>
      <p:sp>
        <p:nvSpPr>
          <p:cNvPr id="27" name="TextBox 26">
            <a:extLst>
              <a:ext uri="{FF2B5EF4-FFF2-40B4-BE49-F238E27FC236}">
                <a16:creationId xmlns:a16="http://schemas.microsoft.com/office/drawing/2014/main" id="{88B6BE0A-AB98-121B-9D64-D9F832F53863}"/>
              </a:ext>
            </a:extLst>
          </p:cNvPr>
          <p:cNvSpPr txBox="1"/>
          <p:nvPr/>
        </p:nvSpPr>
        <p:spPr>
          <a:xfrm>
            <a:off x="1861418" y="5999465"/>
            <a:ext cx="3170105" cy="338554"/>
          </a:xfrm>
          <a:prstGeom prst="rect">
            <a:avLst/>
          </a:prstGeom>
          <a:noFill/>
        </p:spPr>
        <p:txBody>
          <a:bodyPr wrap="square" rtlCol="0">
            <a:spAutoFit/>
          </a:bodyPr>
          <a:lstStyle/>
          <a:p>
            <a:r>
              <a:rPr lang="en-US" sz="1600" i="1" dirty="0"/>
              <a:t>local Salience Network peaks</a:t>
            </a:r>
          </a:p>
        </p:txBody>
      </p:sp>
      <p:cxnSp>
        <p:nvCxnSpPr>
          <p:cNvPr id="3" name="Straight Arrow Connector 2">
            <a:extLst>
              <a:ext uri="{FF2B5EF4-FFF2-40B4-BE49-F238E27FC236}">
                <a16:creationId xmlns:a16="http://schemas.microsoft.com/office/drawing/2014/main" id="{64C5B6E4-959B-BAA9-43E7-90AF3A9B4472}"/>
              </a:ext>
            </a:extLst>
          </p:cNvPr>
          <p:cNvCxnSpPr>
            <a:cxnSpLocks/>
          </p:cNvCxnSpPr>
          <p:nvPr/>
        </p:nvCxnSpPr>
        <p:spPr>
          <a:xfrm flipH="1">
            <a:off x="3523593" y="2524836"/>
            <a:ext cx="3107343" cy="1897392"/>
          </a:xfrm>
          <a:prstGeom prst="straightConnector1">
            <a:avLst/>
          </a:prstGeom>
          <a:ln w="12700">
            <a:solidFill>
              <a:srgbClr val="62252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424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brain&#10;&#10;Description automatically generated">
            <a:extLst>
              <a:ext uri="{FF2B5EF4-FFF2-40B4-BE49-F238E27FC236}">
                <a16:creationId xmlns:a16="http://schemas.microsoft.com/office/drawing/2014/main" id="{446E8C7C-F9E1-63D0-961D-5F34B3BC9E1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09" b="90888" l="1581" r="95991">
                        <a14:foregroundMark x1="78258" y1="67882" x2="78258" y2="67882"/>
                        <a14:foregroundMark x1="80455" y1="74829" x2="80455" y2="74829"/>
                        <a14:foregroundMark x1="91018" y1="66629" x2="91018" y2="66629"/>
                        <a14:foregroundMark x1="94372" y1="39749" x2="94372" y2="39749"/>
                        <a14:foregroundMark x1="95991" y1="60137" x2="95991" y2="60137"/>
                        <a14:foregroundMark x1="81920" y1="43280" x2="81920" y2="43280"/>
                        <a14:foregroundMark x1="8944" y1="87358" x2="8944" y2="87358"/>
                        <a14:foregroundMark x1="5705" y1="60592" x2="5705" y2="60592"/>
                        <a14:foregroundMark x1="1581" y1="61048" x2="1581" y2="61048"/>
                        <a14:foregroundMark x1="9214" y1="90888" x2="9214" y2="90888"/>
                        <a14:foregroundMark x1="19314" y1="67540" x2="19314" y2="67540"/>
                        <a14:foregroundMark x1="53778" y1="53645" x2="53778" y2="53645"/>
                        <a14:foregroundMark x1="51272" y1="72210" x2="51272" y2="72210"/>
                        <a14:foregroundMark x1="48651" y1="71868" x2="48651" y2="71868"/>
                      </a14:backgroundRemoval>
                    </a14:imgEffect>
                  </a14:imgLayer>
                </a14:imgProps>
              </a:ext>
            </a:extLst>
          </a:blip>
          <a:srcRect l="39950" r="34836"/>
          <a:stretch/>
        </p:blipFill>
        <p:spPr>
          <a:xfrm>
            <a:off x="2500495" y="2139019"/>
            <a:ext cx="1725954" cy="2316952"/>
          </a:xfrm>
          <a:prstGeom prst="rect">
            <a:avLst/>
          </a:prstGeom>
        </p:spPr>
      </p:pic>
      <p:pic>
        <p:nvPicPr>
          <p:cNvPr id="40" name="Picture 39" descr="A close up of a brain&#10;&#10;Description automatically generated">
            <a:extLst>
              <a:ext uri="{FF2B5EF4-FFF2-40B4-BE49-F238E27FC236}">
                <a16:creationId xmlns:a16="http://schemas.microsoft.com/office/drawing/2014/main" id="{F9A6C03D-F62A-DA56-5EFC-BC6B7983B59D}"/>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9909" b="90888" l="1581" r="95991">
                        <a14:foregroundMark x1="78258" y1="67882" x2="78258" y2="67882"/>
                        <a14:foregroundMark x1="80455" y1="74829" x2="80455" y2="74829"/>
                        <a14:foregroundMark x1="91018" y1="66629" x2="91018" y2="66629"/>
                        <a14:foregroundMark x1="94372" y1="39749" x2="94372" y2="39749"/>
                        <a14:foregroundMark x1="95991" y1="60137" x2="95991" y2="60137"/>
                        <a14:foregroundMark x1="81920" y1="43280" x2="81920" y2="43280"/>
                        <a14:foregroundMark x1="8944" y1="87358" x2="8944" y2="87358"/>
                        <a14:foregroundMark x1="5705" y1="60592" x2="5705" y2="60592"/>
                        <a14:foregroundMark x1="1581" y1="61048" x2="1581" y2="61048"/>
                        <a14:foregroundMark x1="9214" y1="90888" x2="9214" y2="90888"/>
                        <a14:foregroundMark x1="19314" y1="67540" x2="19314" y2="67540"/>
                        <a14:foregroundMark x1="53778" y1="53645" x2="53778" y2="53645"/>
                        <a14:foregroundMark x1="51272" y1="72210" x2="51272" y2="72210"/>
                        <a14:foregroundMark x1="48651" y1="71868" x2="48651" y2="71868"/>
                      </a14:backgroundRemoval>
                    </a14:imgEffect>
                  </a14:imgLayer>
                </a14:imgProps>
              </a:ext>
            </a:extLst>
          </a:blip>
          <a:srcRect r="65610"/>
          <a:stretch/>
        </p:blipFill>
        <p:spPr>
          <a:xfrm>
            <a:off x="414541" y="2125682"/>
            <a:ext cx="2178161" cy="2143758"/>
          </a:xfrm>
          <a:prstGeom prst="rect">
            <a:avLst/>
          </a:prstGeom>
        </p:spPr>
      </p:pic>
      <p:pic>
        <p:nvPicPr>
          <p:cNvPr id="38" name="Picture 37" descr="A brain scan with a red dot&#10;&#10;Description automatically generated">
            <a:extLst>
              <a:ext uri="{FF2B5EF4-FFF2-40B4-BE49-F238E27FC236}">
                <a16:creationId xmlns:a16="http://schemas.microsoft.com/office/drawing/2014/main" id="{968E0812-3F88-4C8D-FA67-4CA4A5464DC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1625" l="2581" r="96880">
                        <a14:foregroundMark x1="7319" y1="78250" x2="7319" y2="78250"/>
                        <a14:foregroundMark x1="6741" y1="50250" x2="6741" y2="50250"/>
                        <a14:foregroundMark x1="2619" y1="55500" x2="2619" y2="55500"/>
                        <a14:foregroundMark x1="10555" y1="91625" x2="10555" y2="91625"/>
                        <a14:foregroundMark x1="45994" y1="54000" x2="45994" y2="54000"/>
                        <a14:foregroundMark x1="82357" y1="43125" x2="82357" y2="43125"/>
                        <a14:foregroundMark x1="92604" y1="46000" x2="92604" y2="46000"/>
                        <a14:foregroundMark x1="96880" y1="55875" x2="96880" y2="55875"/>
                      </a14:backgroundRemoval>
                    </a14:imgEffect>
                  </a14:imgLayer>
                </a14:imgProps>
              </a:ext>
            </a:extLst>
          </a:blip>
          <a:srcRect r="65431"/>
          <a:stretch/>
        </p:blipFill>
        <p:spPr>
          <a:xfrm>
            <a:off x="418914" y="4576286"/>
            <a:ext cx="2175475" cy="1939351"/>
          </a:xfrm>
          <a:prstGeom prst="rect">
            <a:avLst/>
          </a:prstGeom>
        </p:spPr>
      </p:pic>
      <p:sp>
        <p:nvSpPr>
          <p:cNvPr id="2" name="Title 1">
            <a:extLst>
              <a:ext uri="{FF2B5EF4-FFF2-40B4-BE49-F238E27FC236}">
                <a16:creationId xmlns:a16="http://schemas.microsoft.com/office/drawing/2014/main" id="{D395C99E-859E-B0E9-C9B1-88AF3FAF60D3}"/>
              </a:ext>
            </a:extLst>
          </p:cNvPr>
          <p:cNvSpPr>
            <a:spLocks noGrp="1"/>
          </p:cNvSpPr>
          <p:nvPr>
            <p:ph type="title"/>
          </p:nvPr>
        </p:nvSpPr>
        <p:spPr>
          <a:xfrm>
            <a:off x="325017" y="779690"/>
            <a:ext cx="11840239" cy="1456397"/>
          </a:xfrm>
        </p:spPr>
        <p:txBody>
          <a:bodyPr>
            <a:noAutofit/>
          </a:bodyPr>
          <a:lstStyle/>
          <a:p>
            <a:r>
              <a:rPr lang="en-US" sz="4800" dirty="0">
                <a:solidFill>
                  <a:schemeClr val="accent2">
                    <a:lumMod val="50000"/>
                  </a:schemeClr>
                </a:solidFill>
                <a:latin typeface="Cambria" panose="02040503050406030204" pitchFamily="18" charset="0"/>
              </a:rPr>
              <a:t>Stress-related salience network activity predicts airway IL-23A mRNA expression</a:t>
            </a:r>
          </a:p>
        </p:txBody>
      </p:sp>
      <p:sp>
        <p:nvSpPr>
          <p:cNvPr id="11" name="Content Placeholder 2">
            <a:extLst>
              <a:ext uri="{FF2B5EF4-FFF2-40B4-BE49-F238E27FC236}">
                <a16:creationId xmlns:a16="http://schemas.microsoft.com/office/drawing/2014/main" id="{94BCD331-63C1-356C-D231-9B8D843E1746}"/>
              </a:ext>
            </a:extLst>
          </p:cNvPr>
          <p:cNvSpPr txBox="1">
            <a:spLocks/>
          </p:cNvSpPr>
          <p:nvPr/>
        </p:nvSpPr>
        <p:spPr>
          <a:xfrm>
            <a:off x="2640141" y="6417606"/>
            <a:ext cx="1517887" cy="350689"/>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500" i="1" dirty="0">
                <a:solidFill>
                  <a:schemeClr val="tx1"/>
                </a:solidFill>
                <a:latin typeface="Lato" panose="020F0502020204030203" pitchFamily="34" charset="0"/>
                <a:ea typeface="Lato" panose="020F0502020204030203" pitchFamily="34" charset="0"/>
                <a:cs typeface="Lato" panose="020F0502020204030203" pitchFamily="34" charset="0"/>
              </a:rPr>
              <a:t>p &lt; .05 corrected</a:t>
            </a:r>
            <a:endParaRPr lang="en-US" sz="15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2" name="Content Placeholder 2">
            <a:extLst>
              <a:ext uri="{FF2B5EF4-FFF2-40B4-BE49-F238E27FC236}">
                <a16:creationId xmlns:a16="http://schemas.microsoft.com/office/drawing/2014/main" id="{609E4FD6-0DE9-D2C6-D212-FF714ADD6505}"/>
              </a:ext>
            </a:extLst>
          </p:cNvPr>
          <p:cNvSpPr txBox="1">
            <a:spLocks/>
          </p:cNvSpPr>
          <p:nvPr/>
        </p:nvSpPr>
        <p:spPr>
          <a:xfrm>
            <a:off x="476850" y="2524189"/>
            <a:ext cx="217181" cy="275357"/>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4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R</a:t>
            </a:r>
            <a:endParaRPr kumimoji="0" lang="en-US" sz="16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3" name="Content Placeholder 2">
            <a:extLst>
              <a:ext uri="{FF2B5EF4-FFF2-40B4-BE49-F238E27FC236}">
                <a16:creationId xmlns:a16="http://schemas.microsoft.com/office/drawing/2014/main" id="{9093ADE9-5993-728E-332A-02C47178A5EE}"/>
              </a:ext>
            </a:extLst>
          </p:cNvPr>
          <p:cNvSpPr txBox="1">
            <a:spLocks/>
          </p:cNvSpPr>
          <p:nvPr/>
        </p:nvSpPr>
        <p:spPr>
          <a:xfrm>
            <a:off x="2616390" y="2524188"/>
            <a:ext cx="217181" cy="275357"/>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4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R</a:t>
            </a:r>
            <a:endParaRPr kumimoji="0" lang="en-US" sz="16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4" name="Content Placeholder 2">
            <a:extLst>
              <a:ext uri="{FF2B5EF4-FFF2-40B4-BE49-F238E27FC236}">
                <a16:creationId xmlns:a16="http://schemas.microsoft.com/office/drawing/2014/main" id="{12FCD7A3-B6A6-C3F4-9532-0B82054DE2B6}"/>
              </a:ext>
            </a:extLst>
          </p:cNvPr>
          <p:cNvSpPr txBox="1">
            <a:spLocks/>
          </p:cNvSpPr>
          <p:nvPr/>
        </p:nvSpPr>
        <p:spPr>
          <a:xfrm>
            <a:off x="3816818" y="2518588"/>
            <a:ext cx="217181" cy="275357"/>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6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L</a:t>
            </a:r>
          </a:p>
        </p:txBody>
      </p:sp>
      <p:sp>
        <p:nvSpPr>
          <p:cNvPr id="25" name="Content Placeholder 2">
            <a:extLst>
              <a:ext uri="{FF2B5EF4-FFF2-40B4-BE49-F238E27FC236}">
                <a16:creationId xmlns:a16="http://schemas.microsoft.com/office/drawing/2014/main" id="{3090628B-825A-1750-12F9-8FFE484E5F2F}"/>
              </a:ext>
            </a:extLst>
          </p:cNvPr>
          <p:cNvSpPr txBox="1">
            <a:spLocks/>
          </p:cNvSpPr>
          <p:nvPr/>
        </p:nvSpPr>
        <p:spPr>
          <a:xfrm>
            <a:off x="4501693" y="2524188"/>
            <a:ext cx="217181" cy="275357"/>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4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R</a:t>
            </a:r>
            <a:endParaRPr kumimoji="0" lang="en-US" sz="16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6" name="Content Placeholder 2">
            <a:extLst>
              <a:ext uri="{FF2B5EF4-FFF2-40B4-BE49-F238E27FC236}">
                <a16:creationId xmlns:a16="http://schemas.microsoft.com/office/drawing/2014/main" id="{87C8947B-80D9-0A2E-5F5C-96C857645E56}"/>
              </a:ext>
            </a:extLst>
          </p:cNvPr>
          <p:cNvSpPr txBox="1">
            <a:spLocks/>
          </p:cNvSpPr>
          <p:nvPr/>
        </p:nvSpPr>
        <p:spPr>
          <a:xfrm>
            <a:off x="5702121" y="2518588"/>
            <a:ext cx="217181" cy="275357"/>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6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L</a:t>
            </a:r>
          </a:p>
        </p:txBody>
      </p:sp>
      <p:sp>
        <p:nvSpPr>
          <p:cNvPr id="27" name="Content Placeholder 2">
            <a:extLst>
              <a:ext uri="{FF2B5EF4-FFF2-40B4-BE49-F238E27FC236}">
                <a16:creationId xmlns:a16="http://schemas.microsoft.com/office/drawing/2014/main" id="{C3ABD1EE-B4CD-6DC7-7B73-6A0EA8F5843E}"/>
              </a:ext>
            </a:extLst>
          </p:cNvPr>
          <p:cNvSpPr txBox="1">
            <a:spLocks/>
          </p:cNvSpPr>
          <p:nvPr/>
        </p:nvSpPr>
        <p:spPr>
          <a:xfrm>
            <a:off x="2970874" y="2131365"/>
            <a:ext cx="856420" cy="465138"/>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500" dirty="0">
                <a:solidFill>
                  <a:schemeClr val="tx1"/>
                </a:solidFill>
                <a:latin typeface="Lato" panose="020F0502020204030203" pitchFamily="34" charset="0"/>
                <a:ea typeface="Lato" panose="020F0502020204030203" pitchFamily="34" charset="0"/>
                <a:cs typeface="Lato" panose="020F0502020204030203" pitchFamily="34" charset="0"/>
              </a:rPr>
              <a:t>Amygdala</a:t>
            </a:r>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 </a:t>
            </a: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8" name="Content Placeholder 2">
            <a:extLst>
              <a:ext uri="{FF2B5EF4-FFF2-40B4-BE49-F238E27FC236}">
                <a16:creationId xmlns:a16="http://schemas.microsoft.com/office/drawing/2014/main" id="{32242108-295A-4B94-9605-7DEC42334FA6}"/>
              </a:ext>
            </a:extLst>
          </p:cNvPr>
          <p:cNvSpPr txBox="1">
            <a:spLocks/>
          </p:cNvSpPr>
          <p:nvPr/>
        </p:nvSpPr>
        <p:spPr>
          <a:xfrm>
            <a:off x="476850" y="4821358"/>
            <a:ext cx="217181" cy="275357"/>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4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R</a:t>
            </a:r>
            <a:endParaRPr kumimoji="0" lang="en-US" sz="16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9" name="Content Placeholder 2">
            <a:extLst>
              <a:ext uri="{FF2B5EF4-FFF2-40B4-BE49-F238E27FC236}">
                <a16:creationId xmlns:a16="http://schemas.microsoft.com/office/drawing/2014/main" id="{DC6713D0-F4AD-DF53-F484-6FAD3C7B78F2}"/>
              </a:ext>
            </a:extLst>
          </p:cNvPr>
          <p:cNvSpPr txBox="1">
            <a:spLocks/>
          </p:cNvSpPr>
          <p:nvPr/>
        </p:nvSpPr>
        <p:spPr>
          <a:xfrm>
            <a:off x="2616390" y="4821357"/>
            <a:ext cx="217181" cy="275357"/>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4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R</a:t>
            </a:r>
            <a:endParaRPr kumimoji="0" lang="en-US" sz="16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0" name="Content Placeholder 2">
            <a:extLst>
              <a:ext uri="{FF2B5EF4-FFF2-40B4-BE49-F238E27FC236}">
                <a16:creationId xmlns:a16="http://schemas.microsoft.com/office/drawing/2014/main" id="{86D681AE-F08B-0387-69A7-D223753296D7}"/>
              </a:ext>
            </a:extLst>
          </p:cNvPr>
          <p:cNvSpPr txBox="1">
            <a:spLocks/>
          </p:cNvSpPr>
          <p:nvPr/>
        </p:nvSpPr>
        <p:spPr>
          <a:xfrm>
            <a:off x="3816818" y="4815757"/>
            <a:ext cx="217181" cy="275357"/>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6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L</a:t>
            </a:r>
          </a:p>
        </p:txBody>
      </p:sp>
      <p:sp>
        <p:nvSpPr>
          <p:cNvPr id="31" name="Content Placeholder 2">
            <a:extLst>
              <a:ext uri="{FF2B5EF4-FFF2-40B4-BE49-F238E27FC236}">
                <a16:creationId xmlns:a16="http://schemas.microsoft.com/office/drawing/2014/main" id="{D3F999F6-C13E-1FCA-4DA5-2C0D94DF73E5}"/>
              </a:ext>
            </a:extLst>
          </p:cNvPr>
          <p:cNvSpPr txBox="1">
            <a:spLocks/>
          </p:cNvSpPr>
          <p:nvPr/>
        </p:nvSpPr>
        <p:spPr>
          <a:xfrm>
            <a:off x="4501693" y="4821357"/>
            <a:ext cx="217181" cy="275357"/>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4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R</a:t>
            </a:r>
            <a:endParaRPr kumimoji="0" lang="en-US" sz="16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2" name="Content Placeholder 2">
            <a:extLst>
              <a:ext uri="{FF2B5EF4-FFF2-40B4-BE49-F238E27FC236}">
                <a16:creationId xmlns:a16="http://schemas.microsoft.com/office/drawing/2014/main" id="{22CB1050-BB66-65F8-5A2B-9D58F730CD2A}"/>
              </a:ext>
            </a:extLst>
          </p:cNvPr>
          <p:cNvSpPr txBox="1">
            <a:spLocks/>
          </p:cNvSpPr>
          <p:nvPr/>
        </p:nvSpPr>
        <p:spPr>
          <a:xfrm>
            <a:off x="5702121" y="4815757"/>
            <a:ext cx="217181" cy="275357"/>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6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L</a:t>
            </a:r>
          </a:p>
        </p:txBody>
      </p:sp>
      <p:sp>
        <p:nvSpPr>
          <p:cNvPr id="47" name="Slide Number Placeholder 46">
            <a:extLst>
              <a:ext uri="{FF2B5EF4-FFF2-40B4-BE49-F238E27FC236}">
                <a16:creationId xmlns:a16="http://schemas.microsoft.com/office/drawing/2014/main" id="{94ACE4D9-6292-E6C8-179C-BAB502F597D7}"/>
              </a:ext>
            </a:extLst>
          </p:cNvPr>
          <p:cNvSpPr>
            <a:spLocks noGrp="1"/>
          </p:cNvSpPr>
          <p:nvPr>
            <p:ph type="sldNum" sz="quarter" idx="12"/>
          </p:nvPr>
        </p:nvSpPr>
        <p:spPr>
          <a:xfrm>
            <a:off x="838200" y="6474336"/>
            <a:ext cx="2743200" cy="365125"/>
          </a:xfrm>
        </p:spPr>
        <p:txBody>
          <a:bodyPr/>
          <a:lstStyle/>
          <a:p>
            <a:fld id="{65FDF412-A621-3B4E-9F95-30FC65FCEAE4}" type="slidenum">
              <a:rPr lang="en-US" smtClean="0"/>
              <a:t>17</a:t>
            </a:fld>
            <a:endParaRPr lang="en-US" dirty="0"/>
          </a:p>
        </p:txBody>
      </p:sp>
      <p:sp>
        <p:nvSpPr>
          <p:cNvPr id="56" name="Title 1">
            <a:extLst>
              <a:ext uri="{FF2B5EF4-FFF2-40B4-BE49-F238E27FC236}">
                <a16:creationId xmlns:a16="http://schemas.microsoft.com/office/drawing/2014/main" id="{E3E2B3FD-9D67-CC75-5A63-5A34970F1ACF}"/>
              </a:ext>
            </a:extLst>
          </p:cNvPr>
          <p:cNvSpPr txBox="1">
            <a:spLocks/>
          </p:cNvSpPr>
          <p:nvPr/>
        </p:nvSpPr>
        <p:spPr>
          <a:xfrm>
            <a:off x="-14748" y="-19877"/>
            <a:ext cx="12221496" cy="769442"/>
          </a:xfrm>
          <a:prstGeom prst="rect">
            <a:avLst/>
          </a:prstGeom>
          <a:solidFill>
            <a:schemeClr val="accent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solidFill>
                  <a:schemeClr val="bg1"/>
                </a:solidFill>
                <a:latin typeface="Cambria" panose="02040503050406030204" pitchFamily="18" charset="0"/>
              </a:rPr>
              <a:t>Do brain responses predict inflammatory responses? </a:t>
            </a:r>
          </a:p>
        </p:txBody>
      </p:sp>
      <p:sp>
        <p:nvSpPr>
          <p:cNvPr id="3" name="TextBox 2">
            <a:extLst>
              <a:ext uri="{FF2B5EF4-FFF2-40B4-BE49-F238E27FC236}">
                <a16:creationId xmlns:a16="http://schemas.microsoft.com/office/drawing/2014/main" id="{5E516C10-7B7B-F587-8E3E-158924F82474}"/>
              </a:ext>
            </a:extLst>
          </p:cNvPr>
          <p:cNvSpPr txBox="1"/>
          <p:nvPr/>
        </p:nvSpPr>
        <p:spPr>
          <a:xfrm>
            <a:off x="7350439" y="5965503"/>
            <a:ext cx="4198642" cy="338554"/>
          </a:xfrm>
          <a:prstGeom prst="rect">
            <a:avLst/>
          </a:prstGeom>
          <a:solidFill>
            <a:schemeClr val="bg1"/>
          </a:solidFill>
        </p:spPr>
        <p:txBody>
          <a:bodyPr wrap="square" rtlCol="0">
            <a:spAutoFit/>
          </a:bodyPr>
          <a:lstStyle/>
          <a:p>
            <a:r>
              <a:rPr lang="en-US" sz="1600" dirty="0">
                <a:latin typeface="Lato" panose="020F0502020204030203" pitchFamily="34" charset="0"/>
                <a:ea typeface="Lato" panose="020F0502020204030203" pitchFamily="34" charset="0"/>
                <a:cs typeface="Lato" panose="020F0502020204030203" pitchFamily="34" charset="0"/>
              </a:rPr>
              <a:t>Mean Glucose Metabolism (Stress &gt; Control)</a:t>
            </a:r>
          </a:p>
        </p:txBody>
      </p:sp>
      <p:grpSp>
        <p:nvGrpSpPr>
          <p:cNvPr id="5" name="Group 4">
            <a:extLst>
              <a:ext uri="{FF2B5EF4-FFF2-40B4-BE49-F238E27FC236}">
                <a16:creationId xmlns:a16="http://schemas.microsoft.com/office/drawing/2014/main" id="{0E8300EE-7084-ABEF-585F-AF2BC0A90A07}"/>
              </a:ext>
            </a:extLst>
          </p:cNvPr>
          <p:cNvGrpSpPr/>
          <p:nvPr/>
        </p:nvGrpSpPr>
        <p:grpSpPr>
          <a:xfrm>
            <a:off x="1199728" y="6487673"/>
            <a:ext cx="2973489" cy="365125"/>
            <a:chOff x="5108" y="0"/>
            <a:chExt cx="2973489" cy="365125"/>
          </a:xfrm>
        </p:grpSpPr>
        <p:sp>
          <p:nvSpPr>
            <p:cNvPr id="19" name="Chevron 18">
              <a:extLst>
                <a:ext uri="{FF2B5EF4-FFF2-40B4-BE49-F238E27FC236}">
                  <a16:creationId xmlns:a16="http://schemas.microsoft.com/office/drawing/2014/main" id="{0C7AB66A-5A15-59E8-4880-E5A056F0FE8B}"/>
                </a:ext>
              </a:extLst>
            </p:cNvPr>
            <p:cNvSpPr/>
            <p:nvPr/>
          </p:nvSpPr>
          <p:spPr>
            <a:xfrm>
              <a:off x="5108"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20" name="Chevron 4">
              <a:extLst>
                <a:ext uri="{FF2B5EF4-FFF2-40B4-BE49-F238E27FC236}">
                  <a16:creationId xmlns:a16="http://schemas.microsoft.com/office/drawing/2014/main" id="{607832CC-1C36-BA5C-0C32-F6B6C992F5A5}"/>
                </a:ext>
              </a:extLst>
            </p:cNvPr>
            <p:cNvSpPr txBox="1"/>
            <p:nvPr/>
          </p:nvSpPr>
          <p:spPr>
            <a:xfrm>
              <a:off x="187671"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6" name="Group 5">
            <a:extLst>
              <a:ext uri="{FF2B5EF4-FFF2-40B4-BE49-F238E27FC236}">
                <a16:creationId xmlns:a16="http://schemas.microsoft.com/office/drawing/2014/main" id="{D6E80217-69B7-A726-CD92-BE33FFB18E10}"/>
              </a:ext>
            </a:extLst>
          </p:cNvPr>
          <p:cNvGrpSpPr/>
          <p:nvPr/>
        </p:nvGrpSpPr>
        <p:grpSpPr>
          <a:xfrm>
            <a:off x="3875869" y="6487673"/>
            <a:ext cx="2973489" cy="365125"/>
            <a:chOff x="2681249" y="0"/>
            <a:chExt cx="2973489" cy="365125"/>
          </a:xfrm>
        </p:grpSpPr>
        <p:sp>
          <p:nvSpPr>
            <p:cNvPr id="17" name="Chevron 16">
              <a:extLst>
                <a:ext uri="{FF2B5EF4-FFF2-40B4-BE49-F238E27FC236}">
                  <a16:creationId xmlns:a16="http://schemas.microsoft.com/office/drawing/2014/main" id="{3AD974CF-BEC9-51B4-C1FC-27159BA6EFA4}"/>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8" name="Chevron 6">
              <a:extLst>
                <a:ext uri="{FF2B5EF4-FFF2-40B4-BE49-F238E27FC236}">
                  <a16:creationId xmlns:a16="http://schemas.microsoft.com/office/drawing/2014/main" id="{EBF76A2E-BA51-3467-11BB-E1C81951904A}"/>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7" name="Group 6">
            <a:extLst>
              <a:ext uri="{FF2B5EF4-FFF2-40B4-BE49-F238E27FC236}">
                <a16:creationId xmlns:a16="http://schemas.microsoft.com/office/drawing/2014/main" id="{24471E43-B653-FB18-96BB-FE00C023095E}"/>
              </a:ext>
            </a:extLst>
          </p:cNvPr>
          <p:cNvGrpSpPr/>
          <p:nvPr/>
        </p:nvGrpSpPr>
        <p:grpSpPr>
          <a:xfrm>
            <a:off x="6552010" y="6487673"/>
            <a:ext cx="2973489" cy="365125"/>
            <a:chOff x="5357390" y="0"/>
            <a:chExt cx="2973489" cy="365125"/>
          </a:xfrm>
        </p:grpSpPr>
        <p:sp>
          <p:nvSpPr>
            <p:cNvPr id="15" name="Chevron 14">
              <a:extLst>
                <a:ext uri="{FF2B5EF4-FFF2-40B4-BE49-F238E27FC236}">
                  <a16:creationId xmlns:a16="http://schemas.microsoft.com/office/drawing/2014/main" id="{F2FC8E43-4CFC-5C7A-779D-799F22864E4E}"/>
                </a:ext>
              </a:extLst>
            </p:cNvPr>
            <p:cNvSpPr/>
            <p:nvPr/>
          </p:nvSpPr>
          <p:spPr>
            <a:xfrm>
              <a:off x="5357390" y="0"/>
              <a:ext cx="2973489" cy="365125"/>
            </a:xfrm>
            <a:prstGeom prst="chevron">
              <a:avLst/>
            </a:prstGeom>
            <a:solidFill>
              <a:schemeClr val="accent2">
                <a:lumMod val="50000"/>
              </a:schemeClr>
            </a:solid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16" name="Chevron 8">
              <a:extLst>
                <a:ext uri="{FF2B5EF4-FFF2-40B4-BE49-F238E27FC236}">
                  <a16:creationId xmlns:a16="http://schemas.microsoft.com/office/drawing/2014/main" id="{311B4AE9-7CFB-D6C9-A323-4113076B8BC1}"/>
                </a:ext>
              </a:extLst>
            </p:cNvPr>
            <p:cNvSpPr txBox="1"/>
            <p:nvPr/>
          </p:nvSpPr>
          <p:spPr>
            <a:xfrm>
              <a:off x="5539953"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ato" panose="020F0502020204030203" pitchFamily="34" charset="0"/>
                  <a:ea typeface="Lato" panose="020F0502020204030203" pitchFamily="34" charset="0"/>
                  <a:cs typeface="Lato" panose="020F0502020204030203" pitchFamily="34" charset="0"/>
                </a:rPr>
                <a:t>Results</a:t>
              </a:r>
            </a:p>
          </p:txBody>
        </p:sp>
      </p:grpSp>
      <p:grpSp>
        <p:nvGrpSpPr>
          <p:cNvPr id="9" name="Group 8">
            <a:extLst>
              <a:ext uri="{FF2B5EF4-FFF2-40B4-BE49-F238E27FC236}">
                <a16:creationId xmlns:a16="http://schemas.microsoft.com/office/drawing/2014/main" id="{C0CBADEC-FE26-6EEB-B4E7-6C9543AD94DC}"/>
              </a:ext>
            </a:extLst>
          </p:cNvPr>
          <p:cNvGrpSpPr/>
          <p:nvPr/>
        </p:nvGrpSpPr>
        <p:grpSpPr>
          <a:xfrm>
            <a:off x="9233259" y="6487673"/>
            <a:ext cx="2973489" cy="365125"/>
            <a:chOff x="8038639" y="0"/>
            <a:chExt cx="2973489" cy="365125"/>
          </a:xfrm>
        </p:grpSpPr>
        <p:sp>
          <p:nvSpPr>
            <p:cNvPr id="10" name="Chevron 9">
              <a:extLst>
                <a:ext uri="{FF2B5EF4-FFF2-40B4-BE49-F238E27FC236}">
                  <a16:creationId xmlns:a16="http://schemas.microsoft.com/office/drawing/2014/main" id="{59363F08-84CE-DA50-B3E9-96A2A3830BCD}"/>
                </a:ext>
              </a:extLst>
            </p:cNvPr>
            <p:cNvSpPr/>
            <p:nvPr/>
          </p:nvSpPr>
          <p:spPr>
            <a:xfrm>
              <a:off x="803863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2" name="Chevron 10">
              <a:extLst>
                <a:ext uri="{FF2B5EF4-FFF2-40B4-BE49-F238E27FC236}">
                  <a16:creationId xmlns:a16="http://schemas.microsoft.com/office/drawing/2014/main" id="{3B39F049-22B1-F57E-AF52-537332FF0D7D}"/>
                </a:ext>
              </a:extLst>
            </p:cNvPr>
            <p:cNvSpPr txBox="1"/>
            <p:nvPr/>
          </p:nvSpPr>
          <p:spPr>
            <a:xfrm>
              <a:off x="822120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
        <p:nvSpPr>
          <p:cNvPr id="21" name="TextBox 20">
            <a:extLst>
              <a:ext uri="{FF2B5EF4-FFF2-40B4-BE49-F238E27FC236}">
                <a16:creationId xmlns:a16="http://schemas.microsoft.com/office/drawing/2014/main" id="{77A9218F-8AAA-CF5A-AB5B-74C9E1283AE4}"/>
              </a:ext>
            </a:extLst>
          </p:cNvPr>
          <p:cNvSpPr txBox="1"/>
          <p:nvPr/>
        </p:nvSpPr>
        <p:spPr>
          <a:xfrm rot="16200000">
            <a:off x="4688080" y="4021470"/>
            <a:ext cx="3970876" cy="338554"/>
          </a:xfrm>
          <a:prstGeom prst="rect">
            <a:avLst/>
          </a:prstGeom>
          <a:solidFill>
            <a:schemeClr val="bg1"/>
          </a:solidFill>
        </p:spPr>
        <p:txBody>
          <a:bodyPr wrap="square" rtlCol="0">
            <a:spAutoFit/>
          </a:bodyPr>
          <a:lstStyle/>
          <a:p>
            <a:pPr algn="ctr"/>
            <a:r>
              <a:rPr lang="en-US" sz="1600" dirty="0">
                <a:latin typeface="Lato" panose="020F0502020204030203" pitchFamily="34" charset="0"/>
                <a:ea typeface="Lato" panose="020F0502020204030203" pitchFamily="34" charset="0"/>
                <a:cs typeface="Lato" panose="020F0502020204030203" pitchFamily="34" charset="0"/>
              </a:rPr>
              <a:t>IL-23A Fold Increase  (Stress &gt; Control)</a:t>
            </a:r>
          </a:p>
        </p:txBody>
      </p:sp>
      <p:sp>
        <p:nvSpPr>
          <p:cNvPr id="34" name="TextBox 33">
            <a:extLst>
              <a:ext uri="{FF2B5EF4-FFF2-40B4-BE49-F238E27FC236}">
                <a16:creationId xmlns:a16="http://schemas.microsoft.com/office/drawing/2014/main" id="{3483557B-6147-52D9-C0B4-473195BB38E9}"/>
              </a:ext>
            </a:extLst>
          </p:cNvPr>
          <p:cNvSpPr txBox="1"/>
          <p:nvPr/>
        </p:nvSpPr>
        <p:spPr>
          <a:xfrm>
            <a:off x="6875334" y="2194597"/>
            <a:ext cx="3377623" cy="400110"/>
          </a:xfrm>
          <a:prstGeom prst="rect">
            <a:avLst/>
          </a:prstGeom>
          <a:solidFill>
            <a:schemeClr val="bg1"/>
          </a:solid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Right Amygdala</a:t>
            </a:r>
          </a:p>
        </p:txBody>
      </p:sp>
      <p:sp>
        <p:nvSpPr>
          <p:cNvPr id="45" name="TextBox 44">
            <a:extLst>
              <a:ext uri="{FF2B5EF4-FFF2-40B4-BE49-F238E27FC236}">
                <a16:creationId xmlns:a16="http://schemas.microsoft.com/office/drawing/2014/main" id="{583D5329-A72A-FA34-D9AB-E837C358A57A}"/>
              </a:ext>
            </a:extLst>
          </p:cNvPr>
          <p:cNvSpPr txBox="1"/>
          <p:nvPr/>
        </p:nvSpPr>
        <p:spPr>
          <a:xfrm>
            <a:off x="6890170" y="2205309"/>
            <a:ext cx="5175206" cy="400110"/>
          </a:xfrm>
          <a:prstGeom prst="rect">
            <a:avLst/>
          </a:prstGeom>
          <a:solidFill>
            <a:schemeClr val="bg1"/>
          </a:solid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Dorsal Anterior Cingulate Cortex (dACC)</a:t>
            </a:r>
          </a:p>
        </p:txBody>
      </p:sp>
      <p:pic>
        <p:nvPicPr>
          <p:cNvPr id="48" name="Picture 47" descr="A graph showing a line between a line and a line&#10;&#10;Description automatically generated">
            <a:extLst>
              <a:ext uri="{FF2B5EF4-FFF2-40B4-BE49-F238E27FC236}">
                <a16:creationId xmlns:a16="http://schemas.microsoft.com/office/drawing/2014/main" id="{F655E466-5CA8-AA24-2444-7F7BF405B7B7}"/>
              </a:ext>
            </a:extLst>
          </p:cNvPr>
          <p:cNvPicPr>
            <a:picLocks noChangeAspect="1"/>
          </p:cNvPicPr>
          <p:nvPr/>
        </p:nvPicPr>
        <p:blipFill rotWithShape="1">
          <a:blip r:embed="rId8"/>
          <a:srcRect l="529" r="-1" b="6364"/>
          <a:stretch/>
        </p:blipFill>
        <p:spPr>
          <a:xfrm>
            <a:off x="6825248" y="2565643"/>
            <a:ext cx="5198937" cy="3395626"/>
          </a:xfrm>
          <a:prstGeom prst="rect">
            <a:avLst/>
          </a:prstGeom>
        </p:spPr>
      </p:pic>
      <p:pic>
        <p:nvPicPr>
          <p:cNvPr id="55" name="Picture 54" descr="A graph showing a line graph&#10;&#10;Description automatically generated">
            <a:extLst>
              <a:ext uri="{FF2B5EF4-FFF2-40B4-BE49-F238E27FC236}">
                <a16:creationId xmlns:a16="http://schemas.microsoft.com/office/drawing/2014/main" id="{2AA0D513-2F41-F204-7783-0365B79E1E95}"/>
              </a:ext>
            </a:extLst>
          </p:cNvPr>
          <p:cNvPicPr>
            <a:picLocks noChangeAspect="1"/>
          </p:cNvPicPr>
          <p:nvPr/>
        </p:nvPicPr>
        <p:blipFill rotWithShape="1">
          <a:blip r:embed="rId9"/>
          <a:srcRect l="468" b="6521"/>
          <a:stretch/>
        </p:blipFill>
        <p:spPr>
          <a:xfrm>
            <a:off x="6816353" y="2567527"/>
            <a:ext cx="5198937" cy="3393742"/>
          </a:xfrm>
          <a:prstGeom prst="rect">
            <a:avLst/>
          </a:prstGeom>
        </p:spPr>
      </p:pic>
      <p:pic>
        <p:nvPicPr>
          <p:cNvPr id="13" name="Picture 12" descr="A close up of a brain&#10;&#10;Description automatically generated">
            <a:extLst>
              <a:ext uri="{FF2B5EF4-FFF2-40B4-BE49-F238E27FC236}">
                <a16:creationId xmlns:a16="http://schemas.microsoft.com/office/drawing/2014/main" id="{87974D1F-E397-0E47-251F-D255A07D6F6A}"/>
              </a:ext>
            </a:extLst>
          </p:cNvPr>
          <p:cNvPicPr>
            <a:picLocks noChangeAspect="1"/>
          </p:cNvPicPr>
          <p:nvPr/>
        </p:nvPicPr>
        <p:blipFill rotWithShape="1">
          <a:blip r:embed="rId3">
            <a:extLst>
              <a:ext uri="{BEBA8EAE-BF5A-486C-A8C5-ECC9F3942E4B}">
                <a14:imgProps xmlns:a14="http://schemas.microsoft.com/office/drawing/2010/main">
                  <a14:imgLayer r:embed="rId10">
                    <a14:imgEffect>
                      <a14:backgroundRemoval t="9909" b="90888" l="1581" r="95991">
                        <a14:foregroundMark x1="78258" y1="67882" x2="78258" y2="67882"/>
                        <a14:foregroundMark x1="80455" y1="74829" x2="80455" y2="74829"/>
                        <a14:foregroundMark x1="91018" y1="66629" x2="91018" y2="66629"/>
                        <a14:foregroundMark x1="94372" y1="39749" x2="94372" y2="39749"/>
                        <a14:foregroundMark x1="95991" y1="60137" x2="95991" y2="60137"/>
                        <a14:foregroundMark x1="81920" y1="43280" x2="81920" y2="43280"/>
                        <a14:foregroundMark x1="8944" y1="87358" x2="8944" y2="87358"/>
                        <a14:foregroundMark x1="5705" y1="60592" x2="5705" y2="60592"/>
                        <a14:foregroundMark x1="1581" y1="61048" x2="1581" y2="61048"/>
                        <a14:foregroundMark x1="9214" y1="90888" x2="9214" y2="90888"/>
                        <a14:foregroundMark x1="19314" y1="67540" x2="19314" y2="67540"/>
                        <a14:foregroundMark x1="53778" y1="53645" x2="53778" y2="53645"/>
                        <a14:foregroundMark x1="51272" y1="72210" x2="51272" y2="72210"/>
                        <a14:foregroundMark x1="48651" y1="71868" x2="48651" y2="71868"/>
                      </a14:backgroundRemoval>
                    </a14:imgEffect>
                  </a14:imgLayer>
                </a14:imgProps>
              </a:ext>
            </a:extLst>
          </a:blip>
          <a:srcRect l="72546"/>
          <a:stretch/>
        </p:blipFill>
        <p:spPr>
          <a:xfrm>
            <a:off x="4226449" y="2351389"/>
            <a:ext cx="1662039" cy="2049107"/>
          </a:xfrm>
          <a:prstGeom prst="rect">
            <a:avLst/>
          </a:prstGeom>
        </p:spPr>
      </p:pic>
      <p:pic>
        <p:nvPicPr>
          <p:cNvPr id="14" name="Picture 13" descr="A brain scan with a red dot&#10;&#10;Description automatically generated">
            <a:extLst>
              <a:ext uri="{FF2B5EF4-FFF2-40B4-BE49-F238E27FC236}">
                <a16:creationId xmlns:a16="http://schemas.microsoft.com/office/drawing/2014/main" id="{407858DB-8FFA-C26C-F7CC-0B681A645DD5}"/>
              </a:ext>
            </a:extLst>
          </p:cNvPr>
          <p:cNvPicPr>
            <a:picLocks noChangeAspect="1"/>
          </p:cNvPicPr>
          <p:nvPr/>
        </p:nvPicPr>
        <p:blipFill rotWithShape="1">
          <a:blip r:embed="rId6">
            <a:extLst>
              <a:ext uri="{BEBA8EAE-BF5A-486C-A8C5-ECC9F3942E4B}">
                <a14:imgProps xmlns:a14="http://schemas.microsoft.com/office/drawing/2010/main">
                  <a14:imgLayer r:embed="rId11">
                    <a14:imgEffect>
                      <a14:backgroundRemoval t="10000" b="91625" l="2581" r="96880">
                        <a14:foregroundMark x1="7319" y1="78250" x2="7319" y2="78250"/>
                        <a14:foregroundMark x1="6741" y1="50250" x2="6741" y2="50250"/>
                        <a14:foregroundMark x1="2619" y1="55500" x2="2619" y2="55500"/>
                        <a14:foregroundMark x1="10555" y1="91625" x2="10555" y2="91625"/>
                        <a14:foregroundMark x1="45994" y1="54000" x2="45994" y2="54000"/>
                        <a14:foregroundMark x1="82357" y1="43125" x2="82357" y2="43125"/>
                        <a14:foregroundMark x1="92604" y1="46000" x2="92604" y2="46000"/>
                        <a14:foregroundMark x1="96880" y1="55875" x2="96880" y2="55875"/>
                      </a14:backgroundRemoval>
                    </a14:imgEffect>
                  </a14:imgLayer>
                </a14:imgProps>
              </a:ext>
            </a:extLst>
          </a:blip>
          <a:srcRect l="41543" r="35487"/>
          <a:stretch/>
        </p:blipFill>
        <p:spPr>
          <a:xfrm>
            <a:off x="2563674" y="4442656"/>
            <a:ext cx="1725954" cy="2315612"/>
          </a:xfrm>
          <a:prstGeom prst="rect">
            <a:avLst/>
          </a:prstGeom>
        </p:spPr>
      </p:pic>
      <p:pic>
        <p:nvPicPr>
          <p:cNvPr id="33" name="Picture 32" descr="A brain scan with a red dot&#10;&#10;Description automatically generated">
            <a:extLst>
              <a:ext uri="{FF2B5EF4-FFF2-40B4-BE49-F238E27FC236}">
                <a16:creationId xmlns:a16="http://schemas.microsoft.com/office/drawing/2014/main" id="{22352703-A816-E01E-82DC-7BA34E07231B}"/>
              </a:ext>
            </a:extLst>
          </p:cNvPr>
          <p:cNvPicPr>
            <a:picLocks noChangeAspect="1"/>
          </p:cNvPicPr>
          <p:nvPr/>
        </p:nvPicPr>
        <p:blipFill rotWithShape="1">
          <a:blip r:embed="rId6">
            <a:extLst>
              <a:ext uri="{BEBA8EAE-BF5A-486C-A8C5-ECC9F3942E4B}">
                <a14:imgProps xmlns:a14="http://schemas.microsoft.com/office/drawing/2010/main">
                  <a14:imgLayer r:embed="rId12">
                    <a14:imgEffect>
                      <a14:backgroundRemoval t="10000" b="91625" l="2581" r="96880">
                        <a14:foregroundMark x1="7319" y1="78250" x2="7319" y2="78250"/>
                        <a14:foregroundMark x1="6741" y1="50250" x2="6741" y2="50250"/>
                        <a14:foregroundMark x1="2619" y1="55500" x2="2619" y2="55500"/>
                        <a14:foregroundMark x1="10555" y1="91625" x2="10555" y2="91625"/>
                        <a14:foregroundMark x1="45994" y1="54000" x2="45994" y2="54000"/>
                        <a14:foregroundMark x1="82357" y1="43125" x2="82357" y2="43125"/>
                        <a14:foregroundMark x1="92604" y1="46000" x2="92604" y2="46000"/>
                        <a14:foregroundMark x1="96880" y1="55875" x2="96880" y2="55875"/>
                      </a14:backgroundRemoval>
                    </a14:imgEffect>
                  </a14:imgLayer>
                </a14:imgProps>
              </a:ext>
            </a:extLst>
          </a:blip>
          <a:srcRect l="72254"/>
          <a:stretch/>
        </p:blipFill>
        <p:spPr>
          <a:xfrm>
            <a:off x="4251217" y="4737037"/>
            <a:ext cx="1662039" cy="1845985"/>
          </a:xfrm>
          <a:prstGeom prst="rect">
            <a:avLst/>
          </a:prstGeom>
        </p:spPr>
      </p:pic>
      <p:sp>
        <p:nvSpPr>
          <p:cNvPr id="8" name="Content Placeholder 2">
            <a:extLst>
              <a:ext uri="{FF2B5EF4-FFF2-40B4-BE49-F238E27FC236}">
                <a16:creationId xmlns:a16="http://schemas.microsoft.com/office/drawing/2014/main" id="{B2C4D1B1-A7F0-132D-790A-EFB46780016C}"/>
              </a:ext>
            </a:extLst>
          </p:cNvPr>
          <p:cNvSpPr txBox="1">
            <a:spLocks/>
          </p:cNvSpPr>
          <p:nvPr/>
        </p:nvSpPr>
        <p:spPr>
          <a:xfrm>
            <a:off x="1613609" y="4483983"/>
            <a:ext cx="3487102" cy="363540"/>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Dorsal Anterior Cingulate Cortex (dACC) </a:t>
            </a: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4409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34" grpId="0" animBg="1"/>
      <p:bldP spid="34" grpId="1"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graph of a stress-free stress&#10;&#10;Description automatically generated with medium confidence">
            <a:extLst>
              <a:ext uri="{FF2B5EF4-FFF2-40B4-BE49-F238E27FC236}">
                <a16:creationId xmlns:a16="http://schemas.microsoft.com/office/drawing/2014/main" id="{DC1E4D54-E058-3AD9-F1AE-9D9F101536DC}"/>
              </a:ext>
            </a:extLst>
          </p:cNvPr>
          <p:cNvPicPr>
            <a:picLocks noChangeAspect="1"/>
          </p:cNvPicPr>
          <p:nvPr/>
        </p:nvPicPr>
        <p:blipFill>
          <a:blip r:embed="rId3"/>
          <a:stretch>
            <a:fillRect/>
          </a:stretch>
        </p:blipFill>
        <p:spPr>
          <a:xfrm>
            <a:off x="2339262" y="2094866"/>
            <a:ext cx="7089127" cy="3897039"/>
          </a:xfrm>
          <a:prstGeom prst="rect">
            <a:avLst/>
          </a:prstGeom>
        </p:spPr>
      </p:pic>
      <p:sp>
        <p:nvSpPr>
          <p:cNvPr id="2" name="Title 1">
            <a:extLst>
              <a:ext uri="{FF2B5EF4-FFF2-40B4-BE49-F238E27FC236}">
                <a16:creationId xmlns:a16="http://schemas.microsoft.com/office/drawing/2014/main" id="{D395C99E-859E-B0E9-C9B1-88AF3FAF60D3}"/>
              </a:ext>
            </a:extLst>
          </p:cNvPr>
          <p:cNvSpPr>
            <a:spLocks noGrp="1"/>
          </p:cNvSpPr>
          <p:nvPr>
            <p:ph type="title"/>
          </p:nvPr>
        </p:nvSpPr>
        <p:spPr>
          <a:xfrm>
            <a:off x="609599" y="789895"/>
            <a:ext cx="11714329" cy="1431828"/>
          </a:xfrm>
        </p:spPr>
        <p:txBody>
          <a:bodyPr>
            <a:noAutofit/>
          </a:bodyPr>
          <a:lstStyle/>
          <a:p>
            <a:r>
              <a:rPr lang="en-US" dirty="0">
                <a:solidFill>
                  <a:schemeClr val="accent2">
                    <a:lumMod val="50000"/>
                  </a:schemeClr>
                </a:solidFill>
                <a:latin typeface="Cambria" panose="02040503050406030204" pitchFamily="18" charset="0"/>
              </a:rPr>
              <a:t>Chronic stress enhances effects of acute psychosocial stress on IL-17A mRNA expression </a:t>
            </a:r>
          </a:p>
        </p:txBody>
      </p:sp>
      <p:sp>
        <p:nvSpPr>
          <p:cNvPr id="20" name="Slide Number Placeholder 19">
            <a:extLst>
              <a:ext uri="{FF2B5EF4-FFF2-40B4-BE49-F238E27FC236}">
                <a16:creationId xmlns:a16="http://schemas.microsoft.com/office/drawing/2014/main" id="{259F09EC-4C12-A953-2CF2-99500DF40C9D}"/>
              </a:ext>
            </a:extLst>
          </p:cNvPr>
          <p:cNvSpPr>
            <a:spLocks noGrp="1"/>
          </p:cNvSpPr>
          <p:nvPr>
            <p:ph type="sldNum" sz="quarter" idx="12"/>
          </p:nvPr>
        </p:nvSpPr>
        <p:spPr>
          <a:xfrm>
            <a:off x="838200" y="6503834"/>
            <a:ext cx="2743200" cy="365125"/>
          </a:xfrm>
        </p:spPr>
        <p:txBody>
          <a:bodyPr/>
          <a:lstStyle/>
          <a:p>
            <a:fld id="{65FDF412-A621-3B4E-9F95-30FC65FCEAE4}" type="slidenum">
              <a:rPr lang="en-US" smtClean="0"/>
              <a:t>18</a:t>
            </a:fld>
            <a:endParaRPr lang="en-US" dirty="0"/>
          </a:p>
        </p:txBody>
      </p:sp>
      <p:sp>
        <p:nvSpPr>
          <p:cNvPr id="26" name="Title 1">
            <a:extLst>
              <a:ext uri="{FF2B5EF4-FFF2-40B4-BE49-F238E27FC236}">
                <a16:creationId xmlns:a16="http://schemas.microsoft.com/office/drawing/2014/main" id="{BDC40AD9-04A5-B0FC-0795-6E1AC4A4C8F6}"/>
              </a:ext>
            </a:extLst>
          </p:cNvPr>
          <p:cNvSpPr txBox="1">
            <a:spLocks/>
          </p:cNvSpPr>
          <p:nvPr/>
        </p:nvSpPr>
        <p:spPr>
          <a:xfrm>
            <a:off x="-14748" y="-19877"/>
            <a:ext cx="12221496" cy="769442"/>
          </a:xfrm>
          <a:prstGeom prst="rect">
            <a:avLst/>
          </a:prstGeom>
          <a:solidFill>
            <a:schemeClr val="accent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solidFill>
                  <a:schemeClr val="bg1"/>
                </a:solidFill>
                <a:latin typeface="Cambria" panose="02040503050406030204" pitchFamily="18" charset="0"/>
              </a:rPr>
              <a:t>Does inflammation response vary with chronic stress? </a:t>
            </a:r>
          </a:p>
        </p:txBody>
      </p:sp>
      <p:pic>
        <p:nvPicPr>
          <p:cNvPr id="3" name="Picture 2">
            <a:extLst>
              <a:ext uri="{FF2B5EF4-FFF2-40B4-BE49-F238E27FC236}">
                <a16:creationId xmlns:a16="http://schemas.microsoft.com/office/drawing/2014/main" id="{75F80D9C-8091-69E7-0518-BB2C86CD01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978" t="34948" r="-207" b="44078"/>
          <a:stretch/>
        </p:blipFill>
        <p:spPr bwMode="auto">
          <a:xfrm>
            <a:off x="9428389" y="3769020"/>
            <a:ext cx="1386802" cy="118751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05EF033-AC24-3172-4EB2-AC829C08341E}"/>
              </a:ext>
            </a:extLst>
          </p:cNvPr>
          <p:cNvGrpSpPr/>
          <p:nvPr/>
        </p:nvGrpSpPr>
        <p:grpSpPr>
          <a:xfrm>
            <a:off x="1199728" y="6503834"/>
            <a:ext cx="2973489" cy="365125"/>
            <a:chOff x="5108" y="0"/>
            <a:chExt cx="2973489" cy="365125"/>
          </a:xfrm>
        </p:grpSpPr>
        <p:sp>
          <p:nvSpPr>
            <p:cNvPr id="12" name="Chevron 11">
              <a:extLst>
                <a:ext uri="{FF2B5EF4-FFF2-40B4-BE49-F238E27FC236}">
                  <a16:creationId xmlns:a16="http://schemas.microsoft.com/office/drawing/2014/main" id="{ABBFFA09-E647-17F4-8EE8-44A7E90F47C1}"/>
                </a:ext>
              </a:extLst>
            </p:cNvPr>
            <p:cNvSpPr/>
            <p:nvPr/>
          </p:nvSpPr>
          <p:spPr>
            <a:xfrm>
              <a:off x="5108"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13" name="Chevron 4">
              <a:extLst>
                <a:ext uri="{FF2B5EF4-FFF2-40B4-BE49-F238E27FC236}">
                  <a16:creationId xmlns:a16="http://schemas.microsoft.com/office/drawing/2014/main" id="{E13A4AB9-CB05-0A0C-43F5-99CFDFD4486B}"/>
                </a:ext>
              </a:extLst>
            </p:cNvPr>
            <p:cNvSpPr txBox="1"/>
            <p:nvPr/>
          </p:nvSpPr>
          <p:spPr>
            <a:xfrm>
              <a:off x="187671"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14" name="Group 13">
            <a:extLst>
              <a:ext uri="{FF2B5EF4-FFF2-40B4-BE49-F238E27FC236}">
                <a16:creationId xmlns:a16="http://schemas.microsoft.com/office/drawing/2014/main" id="{33EBA45D-2BD6-8F77-A704-15113E3E709F}"/>
              </a:ext>
            </a:extLst>
          </p:cNvPr>
          <p:cNvGrpSpPr/>
          <p:nvPr/>
        </p:nvGrpSpPr>
        <p:grpSpPr>
          <a:xfrm>
            <a:off x="3875869" y="6503834"/>
            <a:ext cx="2973489" cy="365125"/>
            <a:chOff x="2681249" y="0"/>
            <a:chExt cx="2973489" cy="365125"/>
          </a:xfrm>
        </p:grpSpPr>
        <p:sp>
          <p:nvSpPr>
            <p:cNvPr id="15" name="Chevron 14">
              <a:extLst>
                <a:ext uri="{FF2B5EF4-FFF2-40B4-BE49-F238E27FC236}">
                  <a16:creationId xmlns:a16="http://schemas.microsoft.com/office/drawing/2014/main" id="{9360E6CE-61E1-7809-AB64-7ABAC211F340}"/>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7" name="Chevron 6">
              <a:extLst>
                <a:ext uri="{FF2B5EF4-FFF2-40B4-BE49-F238E27FC236}">
                  <a16:creationId xmlns:a16="http://schemas.microsoft.com/office/drawing/2014/main" id="{5EE7B598-C835-F854-C927-B4929F452697}"/>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18" name="Group 17">
            <a:extLst>
              <a:ext uri="{FF2B5EF4-FFF2-40B4-BE49-F238E27FC236}">
                <a16:creationId xmlns:a16="http://schemas.microsoft.com/office/drawing/2014/main" id="{876F3024-D781-C9F2-B940-BFEA5A3E8918}"/>
              </a:ext>
            </a:extLst>
          </p:cNvPr>
          <p:cNvGrpSpPr/>
          <p:nvPr/>
        </p:nvGrpSpPr>
        <p:grpSpPr>
          <a:xfrm>
            <a:off x="6552010" y="6503834"/>
            <a:ext cx="2973489" cy="365125"/>
            <a:chOff x="5357390" y="0"/>
            <a:chExt cx="2973489" cy="365125"/>
          </a:xfrm>
        </p:grpSpPr>
        <p:sp>
          <p:nvSpPr>
            <p:cNvPr id="19" name="Chevron 18">
              <a:extLst>
                <a:ext uri="{FF2B5EF4-FFF2-40B4-BE49-F238E27FC236}">
                  <a16:creationId xmlns:a16="http://schemas.microsoft.com/office/drawing/2014/main" id="{63B52478-0B84-77C5-F7F4-E2EF4B2B3ABD}"/>
                </a:ext>
              </a:extLst>
            </p:cNvPr>
            <p:cNvSpPr/>
            <p:nvPr/>
          </p:nvSpPr>
          <p:spPr>
            <a:xfrm>
              <a:off x="5357390" y="0"/>
              <a:ext cx="2973489" cy="365125"/>
            </a:xfrm>
            <a:prstGeom prst="chevron">
              <a:avLst/>
            </a:prstGeom>
            <a:solidFill>
              <a:schemeClr val="accent2">
                <a:lumMod val="50000"/>
              </a:schemeClr>
            </a:solid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21" name="Chevron 8">
              <a:extLst>
                <a:ext uri="{FF2B5EF4-FFF2-40B4-BE49-F238E27FC236}">
                  <a16:creationId xmlns:a16="http://schemas.microsoft.com/office/drawing/2014/main" id="{AE942AEB-CFA6-D2B8-731C-F29BCD5A8EAE}"/>
                </a:ext>
              </a:extLst>
            </p:cNvPr>
            <p:cNvSpPr txBox="1"/>
            <p:nvPr/>
          </p:nvSpPr>
          <p:spPr>
            <a:xfrm>
              <a:off x="5539953"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ato" panose="020F0502020204030203" pitchFamily="34" charset="0"/>
                  <a:ea typeface="Lato" panose="020F0502020204030203" pitchFamily="34" charset="0"/>
                  <a:cs typeface="Lato" panose="020F0502020204030203" pitchFamily="34" charset="0"/>
                </a:rPr>
                <a:t>Results</a:t>
              </a:r>
            </a:p>
          </p:txBody>
        </p:sp>
      </p:grpSp>
      <p:grpSp>
        <p:nvGrpSpPr>
          <p:cNvPr id="22" name="Group 21">
            <a:extLst>
              <a:ext uri="{FF2B5EF4-FFF2-40B4-BE49-F238E27FC236}">
                <a16:creationId xmlns:a16="http://schemas.microsoft.com/office/drawing/2014/main" id="{508CE444-7EEC-1A65-3F22-84F25D5E9F2A}"/>
              </a:ext>
            </a:extLst>
          </p:cNvPr>
          <p:cNvGrpSpPr/>
          <p:nvPr/>
        </p:nvGrpSpPr>
        <p:grpSpPr>
          <a:xfrm>
            <a:off x="9233259" y="6503834"/>
            <a:ext cx="2973489" cy="365125"/>
            <a:chOff x="8038639" y="0"/>
            <a:chExt cx="2973489" cy="365125"/>
          </a:xfrm>
        </p:grpSpPr>
        <p:sp>
          <p:nvSpPr>
            <p:cNvPr id="23" name="Chevron 22">
              <a:extLst>
                <a:ext uri="{FF2B5EF4-FFF2-40B4-BE49-F238E27FC236}">
                  <a16:creationId xmlns:a16="http://schemas.microsoft.com/office/drawing/2014/main" id="{4FF1DF6D-60AC-3531-2818-AA425D238BD9}"/>
                </a:ext>
              </a:extLst>
            </p:cNvPr>
            <p:cNvSpPr/>
            <p:nvPr/>
          </p:nvSpPr>
          <p:spPr>
            <a:xfrm>
              <a:off x="803863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24" name="Chevron 10">
              <a:extLst>
                <a:ext uri="{FF2B5EF4-FFF2-40B4-BE49-F238E27FC236}">
                  <a16:creationId xmlns:a16="http://schemas.microsoft.com/office/drawing/2014/main" id="{BBEBDA65-0B7D-EB73-E126-E4F557E64473}"/>
                </a:ext>
              </a:extLst>
            </p:cNvPr>
            <p:cNvSpPr txBox="1"/>
            <p:nvPr/>
          </p:nvSpPr>
          <p:spPr>
            <a:xfrm>
              <a:off x="822120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
        <p:nvSpPr>
          <p:cNvPr id="31" name="TextBox 30">
            <a:extLst>
              <a:ext uri="{FF2B5EF4-FFF2-40B4-BE49-F238E27FC236}">
                <a16:creationId xmlns:a16="http://schemas.microsoft.com/office/drawing/2014/main" id="{750518A0-C195-D0FD-D414-CDB09326E0A5}"/>
              </a:ext>
            </a:extLst>
          </p:cNvPr>
          <p:cNvSpPr txBox="1"/>
          <p:nvPr/>
        </p:nvSpPr>
        <p:spPr>
          <a:xfrm>
            <a:off x="3043159" y="6014395"/>
            <a:ext cx="1346844" cy="430887"/>
          </a:xfrm>
          <a:prstGeom prst="rect">
            <a:avLst/>
          </a:prstGeom>
          <a:solidFill>
            <a:schemeClr val="bg1"/>
          </a:solidFill>
        </p:spPr>
        <p:txBody>
          <a:bodyPr wrap="none" rtlCol="0">
            <a:spAutoFit/>
          </a:bodyPr>
          <a:lstStyle/>
          <a:p>
            <a:pPr algn="ctr"/>
            <a:r>
              <a:rPr lang="en-US" sz="1100" dirty="0">
                <a:latin typeface="Lato" panose="020F0502020204030203" pitchFamily="34" charset="0"/>
                <a:ea typeface="Lato" panose="020F0502020204030203" pitchFamily="34" charset="0"/>
                <a:cs typeface="Lato" panose="020F0502020204030203" pitchFamily="34" charset="0"/>
              </a:rPr>
              <a:t>Before </a:t>
            </a:r>
          </a:p>
          <a:p>
            <a:pPr algn="ctr"/>
            <a:r>
              <a:rPr lang="en-US" sz="1100" dirty="0">
                <a:latin typeface="Lato" panose="020F0502020204030203" pitchFamily="34" charset="0"/>
                <a:ea typeface="Lato" panose="020F0502020204030203" pitchFamily="34" charset="0"/>
                <a:cs typeface="Lato" panose="020F0502020204030203" pitchFamily="34" charset="0"/>
              </a:rPr>
              <a:t>Allergen Challenge</a:t>
            </a:r>
          </a:p>
        </p:txBody>
      </p:sp>
      <p:sp>
        <p:nvSpPr>
          <p:cNvPr id="32" name="TextBox 31">
            <a:extLst>
              <a:ext uri="{FF2B5EF4-FFF2-40B4-BE49-F238E27FC236}">
                <a16:creationId xmlns:a16="http://schemas.microsoft.com/office/drawing/2014/main" id="{7D640565-453A-AB4F-001A-D4DF6992C390}"/>
              </a:ext>
            </a:extLst>
          </p:cNvPr>
          <p:cNvSpPr txBox="1"/>
          <p:nvPr/>
        </p:nvSpPr>
        <p:spPr>
          <a:xfrm>
            <a:off x="7753847" y="6001812"/>
            <a:ext cx="1346844" cy="430887"/>
          </a:xfrm>
          <a:prstGeom prst="rect">
            <a:avLst/>
          </a:prstGeom>
          <a:solidFill>
            <a:schemeClr val="bg1"/>
          </a:solidFill>
        </p:spPr>
        <p:txBody>
          <a:bodyPr wrap="none" rtlCol="0">
            <a:spAutoFit/>
          </a:bodyPr>
          <a:lstStyle/>
          <a:p>
            <a:pPr algn="ctr"/>
            <a:r>
              <a:rPr lang="en-US" sz="1100" dirty="0">
                <a:latin typeface="Lato" panose="020F0502020204030203" pitchFamily="34" charset="0"/>
                <a:ea typeface="Lato" panose="020F0502020204030203" pitchFamily="34" charset="0"/>
                <a:cs typeface="Lato" panose="020F0502020204030203" pitchFamily="34" charset="0"/>
              </a:rPr>
              <a:t>After </a:t>
            </a:r>
          </a:p>
          <a:p>
            <a:pPr algn="ctr"/>
            <a:r>
              <a:rPr lang="en-US" sz="1100" dirty="0">
                <a:latin typeface="Lato" panose="020F0502020204030203" pitchFamily="34" charset="0"/>
                <a:ea typeface="Lato" panose="020F0502020204030203" pitchFamily="34" charset="0"/>
                <a:cs typeface="Lato" panose="020F0502020204030203" pitchFamily="34" charset="0"/>
              </a:rPr>
              <a:t>Allergen Challenge</a:t>
            </a:r>
          </a:p>
        </p:txBody>
      </p:sp>
      <p:sp>
        <p:nvSpPr>
          <p:cNvPr id="33" name="TextBox 32">
            <a:extLst>
              <a:ext uri="{FF2B5EF4-FFF2-40B4-BE49-F238E27FC236}">
                <a16:creationId xmlns:a16="http://schemas.microsoft.com/office/drawing/2014/main" id="{F8D37DD1-0EA3-83C5-3378-DAA15034179E}"/>
              </a:ext>
            </a:extLst>
          </p:cNvPr>
          <p:cNvSpPr txBox="1"/>
          <p:nvPr/>
        </p:nvSpPr>
        <p:spPr>
          <a:xfrm>
            <a:off x="4570731" y="6001813"/>
            <a:ext cx="1346844" cy="430887"/>
          </a:xfrm>
          <a:prstGeom prst="rect">
            <a:avLst/>
          </a:prstGeom>
          <a:solidFill>
            <a:schemeClr val="bg1"/>
          </a:solidFill>
        </p:spPr>
        <p:txBody>
          <a:bodyPr wrap="none" rtlCol="0">
            <a:spAutoFit/>
          </a:bodyPr>
          <a:lstStyle/>
          <a:p>
            <a:pPr algn="ctr"/>
            <a:r>
              <a:rPr lang="en-US" sz="1100" dirty="0">
                <a:latin typeface="Lato" panose="020F0502020204030203" pitchFamily="34" charset="0"/>
                <a:ea typeface="Lato" panose="020F0502020204030203" pitchFamily="34" charset="0"/>
                <a:cs typeface="Lato" panose="020F0502020204030203" pitchFamily="34" charset="0"/>
              </a:rPr>
              <a:t>After </a:t>
            </a:r>
          </a:p>
          <a:p>
            <a:pPr algn="ctr"/>
            <a:r>
              <a:rPr lang="en-US" sz="1100" dirty="0">
                <a:latin typeface="Lato" panose="020F0502020204030203" pitchFamily="34" charset="0"/>
                <a:ea typeface="Lato" panose="020F0502020204030203" pitchFamily="34" charset="0"/>
                <a:cs typeface="Lato" panose="020F0502020204030203" pitchFamily="34" charset="0"/>
              </a:rPr>
              <a:t>Allergen Challenge</a:t>
            </a:r>
          </a:p>
        </p:txBody>
      </p:sp>
      <p:sp>
        <p:nvSpPr>
          <p:cNvPr id="34" name="TextBox 33">
            <a:extLst>
              <a:ext uri="{FF2B5EF4-FFF2-40B4-BE49-F238E27FC236}">
                <a16:creationId xmlns:a16="http://schemas.microsoft.com/office/drawing/2014/main" id="{9070C319-8D73-C29B-EF59-26CA65FC5CF3}"/>
              </a:ext>
            </a:extLst>
          </p:cNvPr>
          <p:cNvSpPr txBox="1"/>
          <p:nvPr/>
        </p:nvSpPr>
        <p:spPr>
          <a:xfrm>
            <a:off x="6338015" y="6003374"/>
            <a:ext cx="1346844" cy="430887"/>
          </a:xfrm>
          <a:prstGeom prst="rect">
            <a:avLst/>
          </a:prstGeom>
          <a:solidFill>
            <a:schemeClr val="bg1"/>
          </a:solidFill>
        </p:spPr>
        <p:txBody>
          <a:bodyPr wrap="none" rtlCol="0">
            <a:spAutoFit/>
          </a:bodyPr>
          <a:lstStyle/>
          <a:p>
            <a:pPr algn="ctr"/>
            <a:r>
              <a:rPr lang="en-US" sz="1100" dirty="0">
                <a:latin typeface="Lato" panose="020F0502020204030203" pitchFamily="34" charset="0"/>
                <a:ea typeface="Lato" panose="020F0502020204030203" pitchFamily="34" charset="0"/>
                <a:cs typeface="Lato" panose="020F0502020204030203" pitchFamily="34" charset="0"/>
              </a:rPr>
              <a:t>Before </a:t>
            </a:r>
          </a:p>
          <a:p>
            <a:pPr algn="ctr"/>
            <a:r>
              <a:rPr lang="en-US" sz="1100" dirty="0">
                <a:latin typeface="Lato" panose="020F0502020204030203" pitchFamily="34" charset="0"/>
                <a:ea typeface="Lato" panose="020F0502020204030203" pitchFamily="34" charset="0"/>
                <a:cs typeface="Lato" panose="020F0502020204030203" pitchFamily="34" charset="0"/>
              </a:rPr>
              <a:t>Allergen Challenge</a:t>
            </a:r>
          </a:p>
        </p:txBody>
      </p:sp>
    </p:spTree>
    <p:extLst>
      <p:ext uri="{BB962C8B-B14F-4D97-AF65-F5344CB8AC3E}">
        <p14:creationId xmlns:p14="http://schemas.microsoft.com/office/powerpoint/2010/main" val="3264025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bstract genetic concept">
            <a:extLst>
              <a:ext uri="{FF2B5EF4-FFF2-40B4-BE49-F238E27FC236}">
                <a16:creationId xmlns:a16="http://schemas.microsoft.com/office/drawing/2014/main" id="{72B06A38-9E09-187C-EED4-101B01405079}"/>
              </a:ext>
            </a:extLst>
          </p:cNvPr>
          <p:cNvPicPr>
            <a:picLocks noChangeAspect="1"/>
          </p:cNvPicPr>
          <p:nvPr/>
        </p:nvPicPr>
        <p:blipFill rotWithShape="1">
          <a:blip r:embed="rId3">
            <a:duotone>
              <a:prstClr val="black"/>
              <a:schemeClr val="accent2">
                <a:tint val="45000"/>
                <a:satMod val="400000"/>
              </a:schemeClr>
            </a:duotone>
            <a:alphaModFix/>
            <a:extLst>
              <a:ext uri="{BEBA8EAE-BF5A-486C-A8C5-ECC9F3942E4B}">
                <a14:imgProps xmlns:a14="http://schemas.microsoft.com/office/drawing/2010/main">
                  <a14:imgLayer r:embed="rId4">
                    <a14:imgEffect>
                      <a14:sharpenSoften amount="-25000"/>
                    </a14:imgEffect>
                    <a14:imgEffect>
                      <a14:colorTemperature colorTemp="7200"/>
                    </a14:imgEffect>
                    <a14:imgEffect>
                      <a14:saturation sat="127000"/>
                    </a14:imgEffect>
                  </a14:imgLayer>
                </a14:imgProps>
              </a:ext>
            </a:extLst>
          </a:blip>
          <a:srcRect t="25613" b="18137"/>
          <a:stretch/>
        </p:blipFill>
        <p:spPr>
          <a:xfrm>
            <a:off x="20" y="10"/>
            <a:ext cx="12191979" cy="6857989"/>
          </a:xfrm>
          <a:prstGeom prst="rect">
            <a:avLst/>
          </a:prstGeom>
        </p:spPr>
      </p:pic>
      <p:sp>
        <p:nvSpPr>
          <p:cNvPr id="2" name="Title 1">
            <a:extLst>
              <a:ext uri="{FF2B5EF4-FFF2-40B4-BE49-F238E27FC236}">
                <a16:creationId xmlns:a16="http://schemas.microsoft.com/office/drawing/2014/main" id="{65DECDE0-B540-192C-308F-6DDF4E8BB7B3}"/>
              </a:ext>
            </a:extLst>
          </p:cNvPr>
          <p:cNvSpPr>
            <a:spLocks noGrp="1"/>
          </p:cNvSpPr>
          <p:nvPr>
            <p:ph type="ctrTitle"/>
          </p:nvPr>
        </p:nvSpPr>
        <p:spPr>
          <a:xfrm>
            <a:off x="1002079" y="178070"/>
            <a:ext cx="10749653" cy="2205902"/>
          </a:xfrm>
          <a:solidFill>
            <a:schemeClr val="tx2">
              <a:lumMod val="10000"/>
              <a:lumOff val="90000"/>
              <a:alpha val="60000"/>
            </a:schemeClr>
          </a:solidFill>
        </p:spPr>
        <p:txBody>
          <a:bodyPr anchor="t">
            <a:normAutofit/>
          </a:bodyPr>
          <a:lstStyle/>
          <a:p>
            <a:r>
              <a:rPr lang="en-US" sz="5000" b="1" dirty="0">
                <a:solidFill>
                  <a:schemeClr val="accent2">
                    <a:lumMod val="50000"/>
                  </a:schemeClr>
                </a:solidFill>
                <a:latin typeface="Cambria" panose="02040503050406030204" pitchFamily="18" charset="0"/>
                <a:ea typeface="EB Garamond" pitchFamily="2" charset="0"/>
              </a:rPr>
              <a:t>Stress neurocircuitry, cortisol, and provoked Th17-related airway inflammation in asthma</a:t>
            </a:r>
          </a:p>
        </p:txBody>
      </p:sp>
      <p:sp>
        <p:nvSpPr>
          <p:cNvPr id="3" name="Subtitle 2">
            <a:extLst>
              <a:ext uri="{FF2B5EF4-FFF2-40B4-BE49-F238E27FC236}">
                <a16:creationId xmlns:a16="http://schemas.microsoft.com/office/drawing/2014/main" id="{A13A7510-BC35-A805-2498-5EBF328DD06C}"/>
              </a:ext>
            </a:extLst>
          </p:cNvPr>
          <p:cNvSpPr>
            <a:spLocks noGrp="1"/>
          </p:cNvSpPr>
          <p:nvPr>
            <p:ph type="subTitle" idx="1"/>
          </p:nvPr>
        </p:nvSpPr>
        <p:spPr>
          <a:xfrm>
            <a:off x="1807464" y="4114801"/>
            <a:ext cx="8577072" cy="2565130"/>
          </a:xfrm>
          <a:solidFill>
            <a:schemeClr val="tx2">
              <a:lumMod val="10000"/>
              <a:lumOff val="90000"/>
              <a:alpha val="60000"/>
            </a:schemeClr>
          </a:solidFill>
        </p:spPr>
        <p:txBody>
          <a:bodyPr anchor="ctr">
            <a:noAutofit/>
          </a:bodyPr>
          <a:lstStyle/>
          <a:p>
            <a:pPr>
              <a:lnSpc>
                <a:spcPct val="100000"/>
              </a:lnSpc>
              <a:spcBef>
                <a:spcPts val="0"/>
              </a:spcBef>
            </a:pPr>
            <a:r>
              <a:rPr lang="en-US" sz="2800" b="1" dirty="0">
                <a:solidFill>
                  <a:schemeClr val="accent2">
                    <a:lumMod val="50000"/>
                  </a:schemeClr>
                </a:solidFill>
                <a:latin typeface="Cambria" panose="02040503050406030204" pitchFamily="18" charset="0"/>
                <a:ea typeface="EB Garamond" pitchFamily="2" charset="0"/>
              </a:rPr>
              <a:t>Estelle Higgins</a:t>
            </a:r>
            <a:r>
              <a:rPr lang="en-US" sz="2800" dirty="0">
                <a:solidFill>
                  <a:schemeClr val="accent2">
                    <a:lumMod val="50000"/>
                  </a:schemeClr>
                </a:solidFill>
                <a:latin typeface="Cambria" panose="02040503050406030204" pitchFamily="18" charset="0"/>
                <a:ea typeface="EB Garamond" pitchFamily="2" charset="0"/>
              </a:rPr>
              <a:t>, William </a:t>
            </a:r>
            <a:r>
              <a:rPr lang="en-US" sz="2800" dirty="0" err="1">
                <a:solidFill>
                  <a:schemeClr val="accent2">
                    <a:lumMod val="50000"/>
                  </a:schemeClr>
                </a:solidFill>
                <a:latin typeface="Cambria" panose="02040503050406030204" pitchFamily="18" charset="0"/>
                <a:ea typeface="EB Garamond" pitchFamily="2" charset="0"/>
              </a:rPr>
              <a:t>Busse</a:t>
            </a:r>
            <a:r>
              <a:rPr lang="en-US" sz="2800" dirty="0">
                <a:solidFill>
                  <a:schemeClr val="accent2">
                    <a:lumMod val="50000"/>
                  </a:schemeClr>
                </a:solidFill>
                <a:latin typeface="Cambria" panose="02040503050406030204" pitchFamily="18" charset="0"/>
                <a:ea typeface="EB Garamond" pitchFamily="2" charset="0"/>
              </a:rPr>
              <a:t>, Stephane </a:t>
            </a:r>
            <a:r>
              <a:rPr lang="en-US" sz="2800" dirty="0" err="1">
                <a:solidFill>
                  <a:schemeClr val="accent2">
                    <a:lumMod val="50000"/>
                  </a:schemeClr>
                </a:solidFill>
                <a:latin typeface="Cambria" panose="02040503050406030204" pitchFamily="18" charset="0"/>
                <a:ea typeface="EB Garamond" pitchFamily="2" charset="0"/>
              </a:rPr>
              <a:t>Esnault</a:t>
            </a:r>
            <a:r>
              <a:rPr lang="en-US" sz="2800" dirty="0">
                <a:solidFill>
                  <a:schemeClr val="accent2">
                    <a:lumMod val="50000"/>
                  </a:schemeClr>
                </a:solidFill>
                <a:latin typeface="Cambria" panose="02040503050406030204" pitchFamily="18" charset="0"/>
                <a:ea typeface="EB Garamond" pitchFamily="2" charset="0"/>
              </a:rPr>
              <a:t>, Danika Klaus, Corinna Frye, Melissa Rosenkranz </a:t>
            </a:r>
          </a:p>
          <a:p>
            <a:pPr>
              <a:lnSpc>
                <a:spcPct val="100000"/>
              </a:lnSpc>
              <a:spcBef>
                <a:spcPts val="0"/>
              </a:spcBef>
            </a:pPr>
            <a:endParaRPr lang="en-US" dirty="0">
              <a:solidFill>
                <a:schemeClr val="accent2">
                  <a:lumMod val="50000"/>
                </a:schemeClr>
              </a:solidFill>
              <a:latin typeface="Cambria" panose="02040503050406030204" pitchFamily="18" charset="0"/>
              <a:ea typeface="EB Garamond" pitchFamily="2" charset="0"/>
            </a:endParaRPr>
          </a:p>
          <a:p>
            <a:pPr>
              <a:lnSpc>
                <a:spcPct val="100000"/>
              </a:lnSpc>
              <a:spcBef>
                <a:spcPts val="0"/>
              </a:spcBef>
            </a:pPr>
            <a:r>
              <a:rPr lang="en-US" dirty="0">
                <a:solidFill>
                  <a:schemeClr val="accent2">
                    <a:lumMod val="50000"/>
                  </a:schemeClr>
                </a:solidFill>
                <a:latin typeface="Cambria" panose="02040503050406030204" pitchFamily="18" charset="0"/>
                <a:ea typeface="EB Garamond" pitchFamily="2" charset="0"/>
              </a:rPr>
              <a:t>Center for Healthy Minds, </a:t>
            </a:r>
          </a:p>
          <a:p>
            <a:pPr>
              <a:lnSpc>
                <a:spcPct val="100000"/>
              </a:lnSpc>
              <a:spcBef>
                <a:spcPts val="0"/>
              </a:spcBef>
            </a:pPr>
            <a:r>
              <a:rPr lang="en-US" dirty="0">
                <a:solidFill>
                  <a:schemeClr val="accent2">
                    <a:lumMod val="50000"/>
                  </a:schemeClr>
                </a:solidFill>
                <a:latin typeface="Cambria" panose="02040503050406030204" pitchFamily="18" charset="0"/>
                <a:ea typeface="EB Garamond" pitchFamily="2" charset="0"/>
              </a:rPr>
              <a:t>University of Wisconsin-Madison, U.S.  </a:t>
            </a:r>
          </a:p>
          <a:p>
            <a:pPr>
              <a:lnSpc>
                <a:spcPct val="100000"/>
              </a:lnSpc>
              <a:spcBef>
                <a:spcPts val="0"/>
              </a:spcBef>
            </a:pPr>
            <a:endParaRPr lang="en-US" dirty="0">
              <a:solidFill>
                <a:schemeClr val="accent2">
                  <a:lumMod val="50000"/>
                </a:schemeClr>
              </a:solidFill>
              <a:latin typeface="Cambria" panose="02040503050406030204" pitchFamily="18" charset="0"/>
              <a:ea typeface="EB Garamond" pitchFamily="2" charset="0"/>
            </a:endParaRPr>
          </a:p>
          <a:p>
            <a:pPr algn="l">
              <a:lnSpc>
                <a:spcPct val="100000"/>
              </a:lnSpc>
              <a:spcBef>
                <a:spcPts val="0"/>
              </a:spcBef>
            </a:pPr>
            <a:r>
              <a:rPr lang="en-US" sz="1800" dirty="0">
                <a:solidFill>
                  <a:schemeClr val="accent2">
                    <a:lumMod val="50000"/>
                  </a:schemeClr>
                </a:solidFill>
                <a:latin typeface="Cambria" panose="02040503050406030204" pitchFamily="18" charset="0"/>
                <a:ea typeface="EB Garamond" pitchFamily="2" charset="0"/>
              </a:rPr>
              <a:t>PNIRS Annual Meeting 2024</a:t>
            </a:r>
          </a:p>
        </p:txBody>
      </p:sp>
      <p:pic>
        <p:nvPicPr>
          <p:cNvPr id="7" name="Picture 6" descr="A red text on a black background&#10;&#10;Description automatically generated">
            <a:extLst>
              <a:ext uri="{FF2B5EF4-FFF2-40B4-BE49-F238E27FC236}">
                <a16:creationId xmlns:a16="http://schemas.microsoft.com/office/drawing/2014/main" id="{10D33E70-0C4F-128B-3ABA-365D5B7D38E9}"/>
              </a:ext>
            </a:extLst>
          </p:cNvPr>
          <p:cNvPicPr>
            <a:picLocks noChangeAspect="1"/>
          </p:cNvPicPr>
          <p:nvPr/>
        </p:nvPicPr>
        <p:blipFill rotWithShape="1">
          <a:blip r:embed="rId5"/>
          <a:srcRect r="39055"/>
          <a:stretch/>
        </p:blipFill>
        <p:spPr>
          <a:xfrm>
            <a:off x="8173404" y="6164809"/>
            <a:ext cx="2211132" cy="515122"/>
          </a:xfrm>
          <a:prstGeom prst="rect">
            <a:avLst/>
          </a:prstGeom>
        </p:spPr>
      </p:pic>
    </p:spTree>
    <p:extLst>
      <p:ext uri="{BB962C8B-B14F-4D97-AF65-F5344CB8AC3E}">
        <p14:creationId xmlns:p14="http://schemas.microsoft.com/office/powerpoint/2010/main" val="206213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570D11A2-560B-F3BB-4055-1FAE84E7FD6F}"/>
              </a:ext>
            </a:extLst>
          </p:cNvPr>
          <p:cNvSpPr txBox="1">
            <a:spLocks/>
          </p:cNvSpPr>
          <p:nvPr/>
        </p:nvSpPr>
        <p:spPr>
          <a:xfrm>
            <a:off x="-14748" y="-19877"/>
            <a:ext cx="12221496" cy="769442"/>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solidFill>
                  <a:schemeClr val="tx2"/>
                </a:solidFill>
                <a:latin typeface="Cambria" panose="02040503050406030204" pitchFamily="18" charset="0"/>
              </a:rPr>
              <a:t>Main Takeaway</a:t>
            </a:r>
          </a:p>
        </p:txBody>
      </p:sp>
      <p:cxnSp>
        <p:nvCxnSpPr>
          <p:cNvPr id="7" name="Straight Connector 6">
            <a:extLst>
              <a:ext uri="{FF2B5EF4-FFF2-40B4-BE49-F238E27FC236}">
                <a16:creationId xmlns:a16="http://schemas.microsoft.com/office/drawing/2014/main" id="{3F614947-E007-A0A5-4B89-B6AF397C2048}"/>
              </a:ext>
            </a:extLst>
          </p:cNvPr>
          <p:cNvCxnSpPr>
            <a:cxnSpLocks/>
          </p:cNvCxnSpPr>
          <p:nvPr/>
        </p:nvCxnSpPr>
        <p:spPr>
          <a:xfrm flipH="1">
            <a:off x="7225662" y="3246474"/>
            <a:ext cx="1235851" cy="2316703"/>
          </a:xfrm>
          <a:prstGeom prst="line">
            <a:avLst/>
          </a:prstGeom>
          <a:ln w="50800" cmpd="thickThi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D2A3694-4049-BCC5-124C-32D48E46D59B}"/>
              </a:ext>
            </a:extLst>
          </p:cNvPr>
          <p:cNvCxnSpPr>
            <a:cxnSpLocks/>
          </p:cNvCxnSpPr>
          <p:nvPr/>
        </p:nvCxnSpPr>
        <p:spPr>
          <a:xfrm>
            <a:off x="6993950" y="1882641"/>
            <a:ext cx="1467563" cy="1135983"/>
          </a:xfrm>
          <a:prstGeom prst="line">
            <a:avLst/>
          </a:prstGeom>
          <a:ln w="50800" cmpd="thickThi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Picture 16" descr="Glowing lungs on black background">
            <a:extLst>
              <a:ext uri="{FF2B5EF4-FFF2-40B4-BE49-F238E27FC236}">
                <a16:creationId xmlns:a16="http://schemas.microsoft.com/office/drawing/2014/main" id="{F9C14C78-72B8-EE85-2CBC-42B5D10EE167}"/>
              </a:ext>
            </a:extLst>
          </p:cNvPr>
          <p:cNvPicPr>
            <a:picLocks noChangeAspect="1"/>
          </p:cNvPicPr>
          <p:nvPr/>
        </p:nvPicPr>
        <p:blipFill rotWithShape="1">
          <a:blip r:embed="rId3">
            <a:duotone>
              <a:prstClr val="black"/>
              <a:srgbClr val="3283A8">
                <a:tint val="45000"/>
                <a:satMod val="400000"/>
              </a:srgbClr>
            </a:duotone>
          </a:blip>
          <a:srcRect l="18719" t="13933" r="16395" b="15298"/>
          <a:stretch/>
        </p:blipFill>
        <p:spPr>
          <a:xfrm>
            <a:off x="5294282" y="3841568"/>
            <a:ext cx="1419799" cy="1501435"/>
          </a:xfrm>
          <a:prstGeom prst="rect">
            <a:avLst/>
          </a:prstGeom>
        </p:spPr>
      </p:pic>
      <p:pic>
        <p:nvPicPr>
          <p:cNvPr id="45" name="Picture 44" descr="Red Triangles">
            <a:extLst>
              <a:ext uri="{FF2B5EF4-FFF2-40B4-BE49-F238E27FC236}">
                <a16:creationId xmlns:a16="http://schemas.microsoft.com/office/drawing/2014/main" id="{9EF0458C-1C84-469B-1AEF-8F2F34BAE576}"/>
              </a:ext>
            </a:extLst>
          </p:cNvPr>
          <p:cNvPicPr>
            <a:picLocks noChangeAspect="1"/>
          </p:cNvPicPr>
          <p:nvPr/>
        </p:nvPicPr>
        <p:blipFill rotWithShape="1">
          <a:blip r:embed="rId4">
            <a:duotone>
              <a:prstClr val="black"/>
              <a:srgbClr val="3283A8">
                <a:tint val="45000"/>
                <a:satMod val="400000"/>
              </a:srgbClr>
            </a:duotone>
          </a:blip>
          <a:srcRect l="14075" t="9770" r="16909" b="4382"/>
          <a:stretch/>
        </p:blipFill>
        <p:spPr>
          <a:xfrm>
            <a:off x="4957699" y="1043250"/>
            <a:ext cx="2105177" cy="1802159"/>
          </a:xfrm>
          <a:prstGeom prst="rect">
            <a:avLst/>
          </a:prstGeom>
        </p:spPr>
      </p:pic>
      <p:sp>
        <p:nvSpPr>
          <p:cNvPr id="46" name="TextBox 45">
            <a:extLst>
              <a:ext uri="{FF2B5EF4-FFF2-40B4-BE49-F238E27FC236}">
                <a16:creationId xmlns:a16="http://schemas.microsoft.com/office/drawing/2014/main" id="{CF5DFE18-0E67-92DA-DB17-03F045854E5F}"/>
              </a:ext>
            </a:extLst>
          </p:cNvPr>
          <p:cNvSpPr txBox="1"/>
          <p:nvPr/>
        </p:nvSpPr>
        <p:spPr>
          <a:xfrm>
            <a:off x="4638509" y="319241"/>
            <a:ext cx="2755986" cy="400110"/>
          </a:xfrm>
          <a:prstGeom prst="rect">
            <a:avLst/>
          </a:prstGeom>
          <a:ln>
            <a:solidFill>
              <a:schemeClr val="tx2"/>
            </a:solidFill>
          </a:ln>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Psychosocial Stressor</a:t>
            </a:r>
          </a:p>
        </p:txBody>
      </p:sp>
      <p:cxnSp>
        <p:nvCxnSpPr>
          <p:cNvPr id="62" name="Straight Arrow Connector 61">
            <a:extLst>
              <a:ext uri="{FF2B5EF4-FFF2-40B4-BE49-F238E27FC236}">
                <a16:creationId xmlns:a16="http://schemas.microsoft.com/office/drawing/2014/main" id="{6F35CEEF-78CA-551C-C9B9-AC2CED98A7CF}"/>
              </a:ext>
            </a:extLst>
          </p:cNvPr>
          <p:cNvCxnSpPr>
            <a:cxnSpLocks/>
          </p:cNvCxnSpPr>
          <p:nvPr/>
        </p:nvCxnSpPr>
        <p:spPr>
          <a:xfrm>
            <a:off x="6016502" y="738168"/>
            <a:ext cx="0" cy="28931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D4424CC-115F-A53D-67A6-51D43E89C818}"/>
              </a:ext>
            </a:extLst>
          </p:cNvPr>
          <p:cNvCxnSpPr>
            <a:cxnSpLocks/>
          </p:cNvCxnSpPr>
          <p:nvPr/>
        </p:nvCxnSpPr>
        <p:spPr>
          <a:xfrm>
            <a:off x="6016502" y="3512935"/>
            <a:ext cx="0" cy="262615"/>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4FB78CF-192C-350E-0282-4747D36C456E}"/>
              </a:ext>
            </a:extLst>
          </p:cNvPr>
          <p:cNvSpPr txBox="1"/>
          <p:nvPr/>
        </p:nvSpPr>
        <p:spPr>
          <a:xfrm>
            <a:off x="4824464" y="1374941"/>
            <a:ext cx="2298740" cy="707886"/>
          </a:xfrm>
          <a:prstGeom prst="rect">
            <a:avLst/>
          </a:prstGeom>
          <a:noFill/>
          <a:ln>
            <a:noFill/>
          </a:ln>
        </p:spPr>
        <p:txBody>
          <a:bodyPr wrap="square" rtlCol="0">
            <a:spAutoFit/>
          </a:bodyPr>
          <a:lstStyle/>
          <a:p>
            <a:pPr algn="ct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Threat   Neurocircuitry</a:t>
            </a:r>
          </a:p>
        </p:txBody>
      </p:sp>
      <p:pic>
        <p:nvPicPr>
          <p:cNvPr id="71" name="Picture 70" descr="Background pattern&#10;&#10;Description automatically generated with low confidence">
            <a:extLst>
              <a:ext uri="{FF2B5EF4-FFF2-40B4-BE49-F238E27FC236}">
                <a16:creationId xmlns:a16="http://schemas.microsoft.com/office/drawing/2014/main" id="{3896EEAD-4DBA-0FF1-5A8C-319FA933D6BC}"/>
              </a:ext>
            </a:extLst>
          </p:cNvPr>
          <p:cNvPicPr>
            <a:picLocks noChangeAspect="1"/>
          </p:cNvPicPr>
          <p:nvPr/>
        </p:nvPicPr>
        <p:blipFill rotWithShape="1">
          <a:blip r:embed="rId5"/>
          <a:srcRect l="38387" t="32388" r="46509" b="45214"/>
          <a:stretch/>
        </p:blipFill>
        <p:spPr>
          <a:xfrm>
            <a:off x="4888974" y="3574439"/>
            <a:ext cx="355782" cy="369333"/>
          </a:xfrm>
          <a:prstGeom prst="rect">
            <a:avLst/>
          </a:prstGeom>
        </p:spPr>
      </p:pic>
      <p:sp>
        <p:nvSpPr>
          <p:cNvPr id="5" name="TextBox 4">
            <a:extLst>
              <a:ext uri="{FF2B5EF4-FFF2-40B4-BE49-F238E27FC236}">
                <a16:creationId xmlns:a16="http://schemas.microsoft.com/office/drawing/2014/main" id="{96F57662-3680-888F-57AF-CBF13C7C6489}"/>
              </a:ext>
            </a:extLst>
          </p:cNvPr>
          <p:cNvSpPr txBox="1"/>
          <p:nvPr/>
        </p:nvSpPr>
        <p:spPr>
          <a:xfrm>
            <a:off x="4926227" y="3115402"/>
            <a:ext cx="2168126" cy="369332"/>
          </a:xfrm>
          <a:prstGeom prst="rect">
            <a:avLst/>
          </a:prstGeom>
          <a:ln>
            <a:solidFill>
              <a:schemeClr val="tx2"/>
            </a:solidFill>
          </a:ln>
        </p:spPr>
        <p:txBody>
          <a:bodyPr wrap="squar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Allergen Challenge</a:t>
            </a:r>
          </a:p>
        </p:txBody>
      </p:sp>
      <p:sp>
        <p:nvSpPr>
          <p:cNvPr id="3" name="TextBox 2">
            <a:extLst>
              <a:ext uri="{FF2B5EF4-FFF2-40B4-BE49-F238E27FC236}">
                <a16:creationId xmlns:a16="http://schemas.microsoft.com/office/drawing/2014/main" id="{419D728D-75F5-BC94-27A7-7A66BD3F957D}"/>
              </a:ext>
            </a:extLst>
          </p:cNvPr>
          <p:cNvSpPr txBox="1"/>
          <p:nvPr/>
        </p:nvSpPr>
        <p:spPr>
          <a:xfrm>
            <a:off x="4687052" y="5395229"/>
            <a:ext cx="2616038" cy="707886"/>
          </a:xfrm>
          <a:prstGeom prst="rect">
            <a:avLst/>
          </a:prstGeom>
          <a:solidFill>
            <a:schemeClr val="bg1"/>
          </a:solidFill>
          <a:ln>
            <a:solidFill>
              <a:schemeClr val="tx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Th17-Related Airway Inflammation </a:t>
            </a:r>
          </a:p>
        </p:txBody>
      </p:sp>
      <p:sp>
        <p:nvSpPr>
          <p:cNvPr id="10" name="Slide Number Placeholder 9">
            <a:extLst>
              <a:ext uri="{FF2B5EF4-FFF2-40B4-BE49-F238E27FC236}">
                <a16:creationId xmlns:a16="http://schemas.microsoft.com/office/drawing/2014/main" id="{DF6B4C54-A380-69CD-12E9-736A7ABE6F5A}"/>
              </a:ext>
            </a:extLst>
          </p:cNvPr>
          <p:cNvSpPr>
            <a:spLocks noGrp="1"/>
          </p:cNvSpPr>
          <p:nvPr>
            <p:ph type="sldNum" sz="quarter" idx="12"/>
          </p:nvPr>
        </p:nvSpPr>
        <p:spPr>
          <a:xfrm>
            <a:off x="838200" y="6489084"/>
            <a:ext cx="2743200" cy="365125"/>
          </a:xfrm>
        </p:spPr>
        <p:txBody>
          <a:bodyPr/>
          <a:lstStyle/>
          <a:p>
            <a:fld id="{65FDF412-A621-3B4E-9F95-30FC65FCEAE4}" type="slidenum">
              <a:rPr lang="en-US" smtClean="0"/>
              <a:t>19</a:t>
            </a:fld>
            <a:endParaRPr lang="en-US"/>
          </a:p>
        </p:txBody>
      </p:sp>
      <p:sp>
        <p:nvSpPr>
          <p:cNvPr id="2" name="Title 6">
            <a:extLst>
              <a:ext uri="{FF2B5EF4-FFF2-40B4-BE49-F238E27FC236}">
                <a16:creationId xmlns:a16="http://schemas.microsoft.com/office/drawing/2014/main" id="{A16D0590-20B7-6CCC-270E-8D854037BD65}"/>
              </a:ext>
            </a:extLst>
          </p:cNvPr>
          <p:cNvSpPr txBox="1">
            <a:spLocks/>
          </p:cNvSpPr>
          <p:nvPr/>
        </p:nvSpPr>
        <p:spPr>
          <a:xfrm>
            <a:off x="631710" y="1105320"/>
            <a:ext cx="4009294" cy="44578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dirty="0">
                <a:solidFill>
                  <a:schemeClr val="accent2">
                    <a:lumMod val="50000"/>
                  </a:schemeClr>
                </a:solidFill>
                <a:latin typeface="Cambria" panose="02040503050406030204" pitchFamily="18" charset="0"/>
                <a:ea typeface="EB Garamond" pitchFamily="2" charset="0"/>
                <a:cs typeface="Kannada MN" pitchFamily="2" charset="0"/>
              </a:rPr>
              <a:t>Individual differences in acute stress response impact Th17-related inflammation</a:t>
            </a:r>
            <a:endParaRPr kumimoji="0" lang="en-US" b="0" u="none"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Kannada MN" pitchFamily="2" charset="0"/>
            </a:endParaRPr>
          </a:p>
        </p:txBody>
      </p:sp>
      <p:cxnSp>
        <p:nvCxnSpPr>
          <p:cNvPr id="25" name="Straight Arrow Connector 24">
            <a:extLst>
              <a:ext uri="{FF2B5EF4-FFF2-40B4-BE49-F238E27FC236}">
                <a16:creationId xmlns:a16="http://schemas.microsoft.com/office/drawing/2014/main" id="{15F86CFC-958F-E68F-C02C-AF600FC3504B}"/>
              </a:ext>
            </a:extLst>
          </p:cNvPr>
          <p:cNvCxnSpPr>
            <a:cxnSpLocks/>
          </p:cNvCxnSpPr>
          <p:nvPr/>
        </p:nvCxnSpPr>
        <p:spPr>
          <a:xfrm>
            <a:off x="9415822" y="2322096"/>
            <a:ext cx="0" cy="1531088"/>
          </a:xfrm>
          <a:prstGeom prst="straightConnector1">
            <a:avLst/>
          </a:prstGeom>
          <a:ln w="508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8240FD2-B916-ABB3-6607-B7A8407EE5DD}"/>
              </a:ext>
            </a:extLst>
          </p:cNvPr>
          <p:cNvCxnSpPr>
            <a:cxnSpLocks/>
          </p:cNvCxnSpPr>
          <p:nvPr/>
        </p:nvCxnSpPr>
        <p:spPr>
          <a:xfrm>
            <a:off x="4523093" y="4997384"/>
            <a:ext cx="0" cy="1271630"/>
          </a:xfrm>
          <a:prstGeom prst="straightConnector1">
            <a:avLst/>
          </a:prstGeom>
          <a:ln w="508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32BCD7E-6533-4786-4008-658276675750}"/>
              </a:ext>
            </a:extLst>
          </p:cNvPr>
          <p:cNvSpPr txBox="1"/>
          <p:nvPr/>
        </p:nvSpPr>
        <p:spPr>
          <a:xfrm>
            <a:off x="9598386" y="2866439"/>
            <a:ext cx="943990" cy="584775"/>
          </a:xfrm>
          <a:prstGeom prst="rect">
            <a:avLst/>
          </a:prstGeom>
          <a:ln>
            <a:solidFill>
              <a:schemeClr val="tx2"/>
            </a:solidFill>
          </a:ln>
        </p:spPr>
        <p:txBody>
          <a:bodyPr wrap="square" rtlCol="0">
            <a:spAutoFit/>
          </a:bodyPr>
          <a:lstStyle/>
          <a:p>
            <a:pPr algn="ctr"/>
            <a:r>
              <a:rPr lang="en-US" sz="1600" i="1" dirty="0">
                <a:latin typeface="Lato" panose="020F0502020204030203" pitchFamily="34" charset="0"/>
                <a:ea typeface="Lato" panose="020F0502020204030203" pitchFamily="34" charset="0"/>
                <a:cs typeface="Lato" panose="020F0502020204030203" pitchFamily="34" charset="0"/>
              </a:rPr>
              <a:t>Chronic Stress</a:t>
            </a:r>
          </a:p>
        </p:txBody>
      </p:sp>
      <p:pic>
        <p:nvPicPr>
          <p:cNvPr id="39" name="Picture 38" descr="A person with an inhaler&#10;&#10;Description automatically generated">
            <a:extLst>
              <a:ext uri="{FF2B5EF4-FFF2-40B4-BE49-F238E27FC236}">
                <a16:creationId xmlns:a16="http://schemas.microsoft.com/office/drawing/2014/main" id="{06491621-AE43-49CF-21EE-8E1F2D77ADDB}"/>
              </a:ext>
            </a:extLst>
          </p:cNvPr>
          <p:cNvPicPr>
            <a:picLocks noChangeAspect="1"/>
          </p:cNvPicPr>
          <p:nvPr/>
        </p:nvPicPr>
        <p:blipFill rotWithShape="1">
          <a:blip r:embed="rId6">
            <a:duotone>
              <a:prstClr val="black"/>
              <a:srgbClr val="D9C3A5">
                <a:tint val="50000"/>
                <a:satMod val="180000"/>
              </a:srgbClr>
            </a:duotone>
            <a:extLst>
              <a:ext uri="{BEBA8EAE-BF5A-486C-A8C5-ECC9F3942E4B}">
                <a14:imgProps xmlns:a14="http://schemas.microsoft.com/office/drawing/2010/main">
                  <a14:imgLayer r:embed="rId7">
                    <a14:imgEffect>
                      <a14:backgroundRemoval t="39124" b="93236" l="10000" r="90000">
                        <a14:foregroundMark x1="23361" y1="54487" x2="22778" y2="53571"/>
                        <a14:foregroundMark x1="24331" y1="56013" x2="23467" y2="54654"/>
                        <a14:foregroundMark x1="25713" y1="58184" x2="25268" y2="57485"/>
                        <a14:foregroundMark x1="26944" y1="60119" x2="25777" y2="58285"/>
                        <a14:foregroundMark x1="22778" y1="53571" x2="24444" y2="44643"/>
                        <a14:foregroundMark x1="24444" y1="44643" x2="30417" y2="41270"/>
                        <a14:foregroundMark x1="30417" y1="41270" x2="35694" y2="45833"/>
                        <a14:foregroundMark x1="35694" y1="45833" x2="34634" y2="54166"/>
                        <a14:foregroundMark x1="41636" y1="66377" x2="42639" y2="68056"/>
                        <a14:foregroundMark x1="42639" y1="68056" x2="45694" y2="85516"/>
                        <a14:foregroundMark x1="45694" y1="85516" x2="47083" y2="89683"/>
                        <a14:foregroundMark x1="22210" y1="65894" x2="16253" y2="89365"/>
                        <a14:foregroundMark x1="27008" y1="88042" x2="27361" y2="87897"/>
                        <a14:foregroundMark x1="42713" y1="89256" x2="43056" y2="89286"/>
                        <a14:foregroundMark x1="27361" y1="87897" x2="38675" y2="88898"/>
                        <a14:foregroundMark x1="24028" y1="81349" x2="25139" y2="72024"/>
                        <a14:foregroundMark x1="25139" y1="72024" x2="31111" y2="74802"/>
                        <a14:foregroundMark x1="31111" y1="74802" x2="35556" y2="80754"/>
                        <a14:foregroundMark x1="35556" y1="80754" x2="35139" y2="72817"/>
                        <a14:foregroundMark x1="31250" y1="75595" x2="30833" y2="57540"/>
                        <a14:foregroundMark x1="30833" y1="57540" x2="30694" y2="56746"/>
                        <a14:foregroundMark x1="63611" y1="81151" x2="63611" y2="81151"/>
                        <a14:foregroundMark x1="63611" y1="81151" x2="63611" y2="81151"/>
                        <a14:foregroundMark x1="14583" y1="51587" x2="17917" y2="58929"/>
                        <a14:foregroundMark x1="17917" y1="58929" x2="15694" y2="50794"/>
                        <a14:foregroundMark x1="15694" y1="50794" x2="15139" y2="50992"/>
                        <a14:backgroundMark x1="23472" y1="61905" x2="23472" y2="61905"/>
                        <a14:backgroundMark x1="21528" y1="64683" x2="23056" y2="55754"/>
                        <a14:backgroundMark x1="23056" y1="55754" x2="22639" y2="59921"/>
                        <a14:backgroundMark x1="23056" y1="61310" x2="23056" y2="61905"/>
                        <a14:backgroundMark x1="22361" y1="61905" x2="23056" y2="62500"/>
                        <a14:backgroundMark x1="24028" y1="61905" x2="24861" y2="61111"/>
                        <a14:backgroundMark x1="26667" y1="61706" x2="19444" y2="63492"/>
                        <a14:backgroundMark x1="34583" y1="57143" x2="39583" y2="62897"/>
                        <a14:backgroundMark x1="39583" y1="62897" x2="42639" y2="64683"/>
                        <a14:backgroundMark x1="34167" y1="57540" x2="36806" y2="50397"/>
                        <a14:backgroundMark x1="14167" y1="92063" x2="25000" y2="93452"/>
                        <a14:backgroundMark x1="19444" y1="91667" x2="24722" y2="91468"/>
                        <a14:backgroundMark x1="21389" y1="89286" x2="26250" y2="89683"/>
                        <a14:backgroundMark x1="37917" y1="90873" x2="42778" y2="89087"/>
                        <a14:backgroundMark x1="45139" y1="90278" x2="45139" y2="90278"/>
                        <a14:backgroundMark x1="46389" y1="89683" x2="44306" y2="90278"/>
                        <a14:backgroundMark x1="54722" y1="92262" x2="54722" y2="92262"/>
                        <a14:backgroundMark x1="34583" y1="56746" x2="34306" y2="56746"/>
                        <a14:backgroundMark x1="34722" y1="55754" x2="34722" y2="58135"/>
                        <a14:backgroundMark x1="35833" y1="54960" x2="35556" y2="55754"/>
                      </a14:backgroundRemoval>
                    </a14:imgEffect>
                    <a14:imgEffect>
                      <a14:artisticFilmGrain/>
                    </a14:imgEffect>
                    <a14:imgEffect>
                      <a14:sharpenSoften amount="25000"/>
                    </a14:imgEffect>
                    <a14:imgEffect>
                      <a14:colorTemperature colorTemp="11200"/>
                    </a14:imgEffect>
                    <a14:imgEffect>
                      <a14:saturation sat="66000"/>
                    </a14:imgEffect>
                  </a14:imgLayer>
                </a14:imgProps>
              </a:ext>
            </a:extLst>
          </a:blip>
          <a:srcRect l="51306" t="46932" r="13172" b="7922"/>
          <a:stretch/>
        </p:blipFill>
        <p:spPr>
          <a:xfrm>
            <a:off x="10624982" y="2827575"/>
            <a:ext cx="701031" cy="623663"/>
          </a:xfrm>
          <a:prstGeom prst="rect">
            <a:avLst/>
          </a:prstGeom>
        </p:spPr>
      </p:pic>
      <p:grpSp>
        <p:nvGrpSpPr>
          <p:cNvPr id="43" name="Group 42">
            <a:extLst>
              <a:ext uri="{FF2B5EF4-FFF2-40B4-BE49-F238E27FC236}">
                <a16:creationId xmlns:a16="http://schemas.microsoft.com/office/drawing/2014/main" id="{DE148EBD-4402-8803-9347-980FC635BF7A}"/>
              </a:ext>
            </a:extLst>
          </p:cNvPr>
          <p:cNvGrpSpPr/>
          <p:nvPr/>
        </p:nvGrpSpPr>
        <p:grpSpPr>
          <a:xfrm>
            <a:off x="1199728" y="6489085"/>
            <a:ext cx="2973489" cy="365125"/>
            <a:chOff x="5108" y="0"/>
            <a:chExt cx="2973489" cy="365125"/>
          </a:xfrm>
        </p:grpSpPr>
        <p:sp>
          <p:nvSpPr>
            <p:cNvPr id="44" name="Chevron 43">
              <a:extLst>
                <a:ext uri="{FF2B5EF4-FFF2-40B4-BE49-F238E27FC236}">
                  <a16:creationId xmlns:a16="http://schemas.microsoft.com/office/drawing/2014/main" id="{52226560-63F8-5B5F-1A30-A188E39294F7}"/>
                </a:ext>
              </a:extLst>
            </p:cNvPr>
            <p:cNvSpPr/>
            <p:nvPr/>
          </p:nvSpPr>
          <p:spPr>
            <a:xfrm>
              <a:off x="5108"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47" name="Chevron 4">
              <a:extLst>
                <a:ext uri="{FF2B5EF4-FFF2-40B4-BE49-F238E27FC236}">
                  <a16:creationId xmlns:a16="http://schemas.microsoft.com/office/drawing/2014/main" id="{EF793727-7C08-6CA2-545C-2905DD861A3F}"/>
                </a:ext>
              </a:extLst>
            </p:cNvPr>
            <p:cNvSpPr txBox="1"/>
            <p:nvPr/>
          </p:nvSpPr>
          <p:spPr>
            <a:xfrm>
              <a:off x="187671"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48" name="Group 47">
            <a:extLst>
              <a:ext uri="{FF2B5EF4-FFF2-40B4-BE49-F238E27FC236}">
                <a16:creationId xmlns:a16="http://schemas.microsoft.com/office/drawing/2014/main" id="{87EB8B09-EE22-682D-A9D2-B6F0B0C85E8E}"/>
              </a:ext>
            </a:extLst>
          </p:cNvPr>
          <p:cNvGrpSpPr/>
          <p:nvPr/>
        </p:nvGrpSpPr>
        <p:grpSpPr>
          <a:xfrm>
            <a:off x="3875869" y="6489085"/>
            <a:ext cx="2973489" cy="365125"/>
            <a:chOff x="2681249" y="0"/>
            <a:chExt cx="2973489" cy="365125"/>
          </a:xfrm>
        </p:grpSpPr>
        <p:sp>
          <p:nvSpPr>
            <p:cNvPr id="49" name="Chevron 48">
              <a:extLst>
                <a:ext uri="{FF2B5EF4-FFF2-40B4-BE49-F238E27FC236}">
                  <a16:creationId xmlns:a16="http://schemas.microsoft.com/office/drawing/2014/main" id="{2763074F-0732-0D7A-A0B5-0ED6733E14CF}"/>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50" name="Chevron 6">
              <a:extLst>
                <a:ext uri="{FF2B5EF4-FFF2-40B4-BE49-F238E27FC236}">
                  <a16:creationId xmlns:a16="http://schemas.microsoft.com/office/drawing/2014/main" id="{C495DAD1-C6AA-9DCA-98EA-C29DA9AF146E}"/>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51" name="Group 50">
            <a:extLst>
              <a:ext uri="{FF2B5EF4-FFF2-40B4-BE49-F238E27FC236}">
                <a16:creationId xmlns:a16="http://schemas.microsoft.com/office/drawing/2014/main" id="{6C6D4FD1-B690-D9C8-99EB-223B5B91FB66}"/>
              </a:ext>
            </a:extLst>
          </p:cNvPr>
          <p:cNvGrpSpPr/>
          <p:nvPr/>
        </p:nvGrpSpPr>
        <p:grpSpPr>
          <a:xfrm>
            <a:off x="6552010" y="6489085"/>
            <a:ext cx="2973489" cy="365125"/>
            <a:chOff x="5357390" y="0"/>
            <a:chExt cx="2973489" cy="365125"/>
          </a:xfrm>
          <a:solidFill>
            <a:srgbClr val="BFBFBF"/>
          </a:solidFill>
        </p:grpSpPr>
        <p:sp>
          <p:nvSpPr>
            <p:cNvPr id="52" name="Chevron 51">
              <a:extLst>
                <a:ext uri="{FF2B5EF4-FFF2-40B4-BE49-F238E27FC236}">
                  <a16:creationId xmlns:a16="http://schemas.microsoft.com/office/drawing/2014/main" id="{4B6F9A4A-3D2B-6D77-CBE8-ADFCAC65EDF3}"/>
                </a:ext>
              </a:extLst>
            </p:cNvPr>
            <p:cNvSpPr/>
            <p:nvPr/>
          </p:nvSpPr>
          <p:spPr>
            <a:xfrm>
              <a:off x="5357390"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53" name="Chevron 8">
              <a:extLst>
                <a:ext uri="{FF2B5EF4-FFF2-40B4-BE49-F238E27FC236}">
                  <a16:creationId xmlns:a16="http://schemas.microsoft.com/office/drawing/2014/main" id="{72D94750-4C1F-9CD2-8291-F8832A060D2C}"/>
                </a:ext>
              </a:extLst>
            </p:cNvPr>
            <p:cNvSpPr txBox="1"/>
            <p:nvPr/>
          </p:nvSpPr>
          <p:spPr>
            <a:xfrm>
              <a:off x="5539953"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ato" panose="020F0502020204030203" pitchFamily="34" charset="0"/>
                  <a:ea typeface="Lato" panose="020F0502020204030203" pitchFamily="34" charset="0"/>
                  <a:cs typeface="Lato" panose="020F0502020204030203" pitchFamily="34" charset="0"/>
                </a:rPr>
                <a:t>Results</a:t>
              </a:r>
            </a:p>
          </p:txBody>
        </p:sp>
      </p:grpSp>
      <p:grpSp>
        <p:nvGrpSpPr>
          <p:cNvPr id="54" name="Group 53">
            <a:extLst>
              <a:ext uri="{FF2B5EF4-FFF2-40B4-BE49-F238E27FC236}">
                <a16:creationId xmlns:a16="http://schemas.microsoft.com/office/drawing/2014/main" id="{A2567AFD-CD1A-A703-35FE-36D08560CD22}"/>
              </a:ext>
            </a:extLst>
          </p:cNvPr>
          <p:cNvGrpSpPr/>
          <p:nvPr/>
        </p:nvGrpSpPr>
        <p:grpSpPr>
          <a:xfrm>
            <a:off x="9233259" y="6489085"/>
            <a:ext cx="2973489" cy="365125"/>
            <a:chOff x="8038639" y="0"/>
            <a:chExt cx="2973489" cy="365125"/>
          </a:xfrm>
          <a:solidFill>
            <a:srgbClr val="24383F"/>
          </a:solidFill>
        </p:grpSpPr>
        <p:sp>
          <p:nvSpPr>
            <p:cNvPr id="55" name="Chevron 54">
              <a:extLst>
                <a:ext uri="{FF2B5EF4-FFF2-40B4-BE49-F238E27FC236}">
                  <a16:creationId xmlns:a16="http://schemas.microsoft.com/office/drawing/2014/main" id="{D5886A8B-4BAB-D069-9ABE-7C86C1215242}"/>
                </a:ext>
              </a:extLst>
            </p:cNvPr>
            <p:cNvSpPr/>
            <p:nvPr/>
          </p:nvSpPr>
          <p:spPr>
            <a:xfrm>
              <a:off x="8038639"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56" name="Chevron 10">
              <a:extLst>
                <a:ext uri="{FF2B5EF4-FFF2-40B4-BE49-F238E27FC236}">
                  <a16:creationId xmlns:a16="http://schemas.microsoft.com/office/drawing/2014/main" id="{9BBB51C0-56A8-B98C-F181-85AC4790DCDE}"/>
                </a:ext>
              </a:extLst>
            </p:cNvPr>
            <p:cNvSpPr txBox="1"/>
            <p:nvPr/>
          </p:nvSpPr>
          <p:spPr>
            <a:xfrm>
              <a:off x="822120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cxnSp>
        <p:nvCxnSpPr>
          <p:cNvPr id="26" name="Straight Arrow Connector 25">
            <a:extLst>
              <a:ext uri="{FF2B5EF4-FFF2-40B4-BE49-F238E27FC236}">
                <a16:creationId xmlns:a16="http://schemas.microsoft.com/office/drawing/2014/main" id="{F6DDF873-420A-9F27-15DD-113476BB4DD8}"/>
              </a:ext>
            </a:extLst>
          </p:cNvPr>
          <p:cNvCxnSpPr>
            <a:cxnSpLocks/>
          </p:cNvCxnSpPr>
          <p:nvPr/>
        </p:nvCxnSpPr>
        <p:spPr>
          <a:xfrm>
            <a:off x="4687051" y="1027487"/>
            <a:ext cx="0" cy="1823189"/>
          </a:xfrm>
          <a:prstGeom prst="straightConnector1">
            <a:avLst/>
          </a:prstGeom>
          <a:ln w="508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555C88F-BFDD-29DC-773B-F384822F4EB3}"/>
              </a:ext>
            </a:extLst>
          </p:cNvPr>
          <p:cNvSpPr txBox="1"/>
          <p:nvPr/>
        </p:nvSpPr>
        <p:spPr>
          <a:xfrm>
            <a:off x="8397698" y="2970130"/>
            <a:ext cx="835561" cy="338554"/>
          </a:xfrm>
          <a:prstGeom prst="rect">
            <a:avLst/>
          </a:prstGeom>
          <a:solidFill>
            <a:schemeClr val="bg1"/>
          </a:solidFill>
          <a:ln>
            <a:solidFill>
              <a:schemeClr val="tx2"/>
            </a:solidFill>
          </a:ln>
        </p:spPr>
        <p:txBody>
          <a:bodyPr wrap="square" rtlCol="0">
            <a:spAutoFit/>
          </a:bodyPr>
          <a:lstStyle/>
          <a:p>
            <a:pPr algn="ctr"/>
            <a:r>
              <a:rPr lang="en-US" sz="1600" i="1" dirty="0">
                <a:latin typeface="Lato" panose="020F0502020204030203" pitchFamily="34" charset="0"/>
                <a:ea typeface="Lato" panose="020F0502020204030203" pitchFamily="34" charset="0"/>
                <a:cs typeface="Lato" panose="020F0502020204030203" pitchFamily="34" charset="0"/>
              </a:rPr>
              <a:t>Cortisol</a:t>
            </a:r>
          </a:p>
        </p:txBody>
      </p:sp>
    </p:spTree>
    <p:extLst>
      <p:ext uri="{BB962C8B-B14F-4D97-AF65-F5344CB8AC3E}">
        <p14:creationId xmlns:p14="http://schemas.microsoft.com/office/powerpoint/2010/main" val="166273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7" grpId="0"/>
      <p:bldP spid="5" grpId="0" animBg="1"/>
      <p:bldP spid="3" grpId="0" animBg="1"/>
      <p:bldP spid="34" grpId="0" animBg="1"/>
      <p:bldP spid="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exagon 15">
            <a:extLst>
              <a:ext uri="{FF2B5EF4-FFF2-40B4-BE49-F238E27FC236}">
                <a16:creationId xmlns:a16="http://schemas.microsoft.com/office/drawing/2014/main" id="{72C6E943-0567-181D-F27F-CEC3CF198705}"/>
              </a:ext>
            </a:extLst>
          </p:cNvPr>
          <p:cNvSpPr/>
          <p:nvPr/>
        </p:nvSpPr>
        <p:spPr>
          <a:xfrm>
            <a:off x="1083205" y="2534789"/>
            <a:ext cx="2824735" cy="2435413"/>
          </a:xfrm>
          <a:prstGeom prst="hexagon">
            <a:avLst>
              <a:gd name="adj" fmla="val 25000"/>
              <a:gd name="vf" fmla="val 115470"/>
            </a:avLst>
          </a:prstGeom>
          <a:noFill/>
        </p:spPr>
        <p:style>
          <a:lnRef idx="1">
            <a:schemeClr val="accent2">
              <a:alpha val="90000"/>
              <a:hueOff val="0"/>
              <a:satOff val="0"/>
              <a:lumOff val="0"/>
              <a:alphaOff val="-40000"/>
            </a:schemeClr>
          </a:lnRef>
          <a:fillRef idx="3">
            <a:schemeClr val="accent2">
              <a:alpha val="90000"/>
              <a:hueOff val="0"/>
              <a:satOff val="0"/>
              <a:lumOff val="0"/>
              <a:alphaOff val="-40000"/>
            </a:schemeClr>
          </a:fillRef>
          <a:effectRef idx="3">
            <a:schemeClr val="accent2">
              <a:alpha val="90000"/>
              <a:hueOff val="0"/>
              <a:satOff val="0"/>
              <a:lumOff val="0"/>
              <a:alphaOff val="-40000"/>
            </a:schemeClr>
          </a:effectRef>
          <a:fontRef idx="minor">
            <a:schemeClr val="lt1"/>
          </a:fontRef>
        </p:style>
        <p:txBody>
          <a:bodyPr/>
          <a:lstStyle/>
          <a:p>
            <a:endParaRPr lang="en-US"/>
          </a:p>
        </p:txBody>
      </p:sp>
      <p:pic>
        <p:nvPicPr>
          <p:cNvPr id="9" name="Picture 8" descr="A comparison of bronchial pneumonia&#10;&#10;Description automatically generated">
            <a:extLst>
              <a:ext uri="{FF2B5EF4-FFF2-40B4-BE49-F238E27FC236}">
                <a16:creationId xmlns:a16="http://schemas.microsoft.com/office/drawing/2014/main" id="{F83507FE-C83C-BE75-E55A-3F57E26BB0FE}"/>
              </a:ext>
            </a:extLst>
          </p:cNvPr>
          <p:cNvPicPr>
            <a:picLocks noChangeAspect="1"/>
          </p:cNvPicPr>
          <p:nvPr/>
        </p:nvPicPr>
        <p:blipFill rotWithShape="1">
          <a:blip r:embed="rId3">
            <a:duotone>
              <a:schemeClr val="accent3">
                <a:shade val="45000"/>
                <a:satMod val="135000"/>
              </a:schemeClr>
              <a:prstClr val="white"/>
            </a:duotone>
          </a:blip>
          <a:srcRect l="54959" t="30634"/>
          <a:stretch/>
        </p:blipFill>
        <p:spPr>
          <a:xfrm>
            <a:off x="1875911" y="3195453"/>
            <a:ext cx="1233517" cy="1180963"/>
          </a:xfrm>
          <a:prstGeom prst="rect">
            <a:avLst/>
          </a:prstGeom>
        </p:spPr>
      </p:pic>
      <p:sp>
        <p:nvSpPr>
          <p:cNvPr id="14" name="Slide Number Placeholder 13">
            <a:extLst>
              <a:ext uri="{FF2B5EF4-FFF2-40B4-BE49-F238E27FC236}">
                <a16:creationId xmlns:a16="http://schemas.microsoft.com/office/drawing/2014/main" id="{DF7D8533-A1BD-94D2-62CF-458900B28D19}"/>
              </a:ext>
            </a:extLst>
          </p:cNvPr>
          <p:cNvSpPr>
            <a:spLocks noGrp="1"/>
          </p:cNvSpPr>
          <p:nvPr>
            <p:ph type="sldNum" sz="quarter" idx="12"/>
          </p:nvPr>
        </p:nvSpPr>
        <p:spPr>
          <a:xfrm>
            <a:off x="838200" y="6503832"/>
            <a:ext cx="2743200" cy="365125"/>
          </a:xfrm>
        </p:spPr>
        <p:txBody>
          <a:bodyPr/>
          <a:lstStyle/>
          <a:p>
            <a:fld id="{65FDF412-A621-3B4E-9F95-30FC65FCEAE4}" type="slidenum">
              <a:rPr lang="en-US" smtClean="0"/>
              <a:t>20</a:t>
            </a:fld>
            <a:endParaRPr lang="en-US" dirty="0"/>
          </a:p>
        </p:txBody>
      </p:sp>
      <p:sp>
        <p:nvSpPr>
          <p:cNvPr id="47" name="Title 6">
            <a:extLst>
              <a:ext uri="{FF2B5EF4-FFF2-40B4-BE49-F238E27FC236}">
                <a16:creationId xmlns:a16="http://schemas.microsoft.com/office/drawing/2014/main" id="{A1153937-A15E-D173-DF64-867DFEAA0E4B}"/>
              </a:ext>
            </a:extLst>
          </p:cNvPr>
          <p:cNvSpPr>
            <a:spLocks noGrp="1"/>
          </p:cNvSpPr>
          <p:nvPr>
            <p:ph type="title"/>
          </p:nvPr>
        </p:nvSpPr>
        <p:spPr>
          <a:xfrm>
            <a:off x="628294" y="274534"/>
            <a:ext cx="11254144" cy="1187187"/>
          </a:xfrm>
        </p:spPr>
        <p:txBody>
          <a:bodyPr>
            <a:normAutofit fontScale="90000"/>
          </a:body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Need for integrative treatment and prevention in asthma</a:t>
            </a:r>
          </a:p>
        </p:txBody>
      </p:sp>
      <p:grpSp>
        <p:nvGrpSpPr>
          <p:cNvPr id="2" name="Group 1">
            <a:extLst>
              <a:ext uri="{FF2B5EF4-FFF2-40B4-BE49-F238E27FC236}">
                <a16:creationId xmlns:a16="http://schemas.microsoft.com/office/drawing/2014/main" id="{D43BCF40-4EF9-6BCD-8C95-9CF0F6B5248D}"/>
              </a:ext>
            </a:extLst>
          </p:cNvPr>
          <p:cNvGrpSpPr/>
          <p:nvPr/>
        </p:nvGrpSpPr>
        <p:grpSpPr>
          <a:xfrm>
            <a:off x="1199728" y="6503832"/>
            <a:ext cx="2973489" cy="365125"/>
            <a:chOff x="5108" y="0"/>
            <a:chExt cx="2973489" cy="365125"/>
          </a:xfrm>
        </p:grpSpPr>
        <p:sp>
          <p:nvSpPr>
            <p:cNvPr id="3" name="Chevron 2">
              <a:extLst>
                <a:ext uri="{FF2B5EF4-FFF2-40B4-BE49-F238E27FC236}">
                  <a16:creationId xmlns:a16="http://schemas.microsoft.com/office/drawing/2014/main" id="{13BE8200-975A-DE97-2E7E-D6DE6675E267}"/>
                </a:ext>
              </a:extLst>
            </p:cNvPr>
            <p:cNvSpPr/>
            <p:nvPr/>
          </p:nvSpPr>
          <p:spPr>
            <a:xfrm>
              <a:off x="5108"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4" name="Chevron 4">
              <a:extLst>
                <a:ext uri="{FF2B5EF4-FFF2-40B4-BE49-F238E27FC236}">
                  <a16:creationId xmlns:a16="http://schemas.microsoft.com/office/drawing/2014/main" id="{F213E6EE-93ED-8022-BCCF-7D1556C51ADD}"/>
                </a:ext>
              </a:extLst>
            </p:cNvPr>
            <p:cNvSpPr txBox="1"/>
            <p:nvPr/>
          </p:nvSpPr>
          <p:spPr>
            <a:xfrm>
              <a:off x="187671"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5" name="Group 4">
            <a:extLst>
              <a:ext uri="{FF2B5EF4-FFF2-40B4-BE49-F238E27FC236}">
                <a16:creationId xmlns:a16="http://schemas.microsoft.com/office/drawing/2014/main" id="{21E547EC-3775-70D3-04DB-7DDE8ABB0AB4}"/>
              </a:ext>
            </a:extLst>
          </p:cNvPr>
          <p:cNvGrpSpPr/>
          <p:nvPr/>
        </p:nvGrpSpPr>
        <p:grpSpPr>
          <a:xfrm>
            <a:off x="3875869" y="6503832"/>
            <a:ext cx="2973489" cy="365125"/>
            <a:chOff x="2681249" y="0"/>
            <a:chExt cx="2973489" cy="365125"/>
          </a:xfrm>
        </p:grpSpPr>
        <p:sp>
          <p:nvSpPr>
            <p:cNvPr id="6" name="Chevron 5">
              <a:extLst>
                <a:ext uri="{FF2B5EF4-FFF2-40B4-BE49-F238E27FC236}">
                  <a16:creationId xmlns:a16="http://schemas.microsoft.com/office/drawing/2014/main" id="{92D2BB4F-85CB-7729-A4DE-A32C28C302F4}"/>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7" name="Chevron 6">
              <a:extLst>
                <a:ext uri="{FF2B5EF4-FFF2-40B4-BE49-F238E27FC236}">
                  <a16:creationId xmlns:a16="http://schemas.microsoft.com/office/drawing/2014/main" id="{BF80CEA1-6751-61A4-4DA8-C290B0023AB6}"/>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8" name="Group 7">
            <a:extLst>
              <a:ext uri="{FF2B5EF4-FFF2-40B4-BE49-F238E27FC236}">
                <a16:creationId xmlns:a16="http://schemas.microsoft.com/office/drawing/2014/main" id="{59D5F5BB-80EE-F93D-8F4C-A12E5965DB67}"/>
              </a:ext>
            </a:extLst>
          </p:cNvPr>
          <p:cNvGrpSpPr/>
          <p:nvPr/>
        </p:nvGrpSpPr>
        <p:grpSpPr>
          <a:xfrm>
            <a:off x="6552010" y="6503832"/>
            <a:ext cx="2973489" cy="365125"/>
            <a:chOff x="5357390" y="0"/>
            <a:chExt cx="2973489" cy="365125"/>
          </a:xfrm>
          <a:solidFill>
            <a:srgbClr val="BFBFBF"/>
          </a:solidFill>
        </p:grpSpPr>
        <p:sp>
          <p:nvSpPr>
            <p:cNvPr id="10" name="Chevron 9">
              <a:extLst>
                <a:ext uri="{FF2B5EF4-FFF2-40B4-BE49-F238E27FC236}">
                  <a16:creationId xmlns:a16="http://schemas.microsoft.com/office/drawing/2014/main" id="{31717005-F9ED-7F19-1C06-CC54F3FD09A9}"/>
                </a:ext>
              </a:extLst>
            </p:cNvPr>
            <p:cNvSpPr/>
            <p:nvPr/>
          </p:nvSpPr>
          <p:spPr>
            <a:xfrm>
              <a:off x="5357390"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12" name="Chevron 8">
              <a:extLst>
                <a:ext uri="{FF2B5EF4-FFF2-40B4-BE49-F238E27FC236}">
                  <a16:creationId xmlns:a16="http://schemas.microsoft.com/office/drawing/2014/main" id="{83B3B57E-28EC-3DD5-EE62-28649E9331D3}"/>
                </a:ext>
              </a:extLst>
            </p:cNvPr>
            <p:cNvSpPr txBox="1"/>
            <p:nvPr/>
          </p:nvSpPr>
          <p:spPr>
            <a:xfrm>
              <a:off x="5539953"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ato" panose="020F0502020204030203" pitchFamily="34" charset="0"/>
                  <a:ea typeface="Lato" panose="020F0502020204030203" pitchFamily="34" charset="0"/>
                  <a:cs typeface="Lato" panose="020F0502020204030203" pitchFamily="34" charset="0"/>
                </a:rPr>
                <a:t>Results</a:t>
              </a:r>
            </a:p>
          </p:txBody>
        </p:sp>
      </p:grpSp>
      <p:grpSp>
        <p:nvGrpSpPr>
          <p:cNvPr id="13" name="Group 12">
            <a:extLst>
              <a:ext uri="{FF2B5EF4-FFF2-40B4-BE49-F238E27FC236}">
                <a16:creationId xmlns:a16="http://schemas.microsoft.com/office/drawing/2014/main" id="{B5D58B22-4A7E-7F0F-7793-AC92DCB73C5E}"/>
              </a:ext>
            </a:extLst>
          </p:cNvPr>
          <p:cNvGrpSpPr/>
          <p:nvPr/>
        </p:nvGrpSpPr>
        <p:grpSpPr>
          <a:xfrm>
            <a:off x="9233259" y="6503832"/>
            <a:ext cx="2973489" cy="365125"/>
            <a:chOff x="8038639" y="0"/>
            <a:chExt cx="2973489" cy="365125"/>
          </a:xfrm>
          <a:solidFill>
            <a:srgbClr val="24383F"/>
          </a:solidFill>
        </p:grpSpPr>
        <p:sp>
          <p:nvSpPr>
            <p:cNvPr id="15" name="Chevron 14">
              <a:extLst>
                <a:ext uri="{FF2B5EF4-FFF2-40B4-BE49-F238E27FC236}">
                  <a16:creationId xmlns:a16="http://schemas.microsoft.com/office/drawing/2014/main" id="{A7474BDA-EFB2-8284-8D03-16271962104E}"/>
                </a:ext>
              </a:extLst>
            </p:cNvPr>
            <p:cNvSpPr/>
            <p:nvPr/>
          </p:nvSpPr>
          <p:spPr>
            <a:xfrm>
              <a:off x="8038639"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8" name="Chevron 10">
              <a:extLst>
                <a:ext uri="{FF2B5EF4-FFF2-40B4-BE49-F238E27FC236}">
                  <a16:creationId xmlns:a16="http://schemas.microsoft.com/office/drawing/2014/main" id="{C2A412E7-FFD8-27E9-26C5-E69FE1244277}"/>
                </a:ext>
              </a:extLst>
            </p:cNvPr>
            <p:cNvSpPr txBox="1"/>
            <p:nvPr/>
          </p:nvSpPr>
          <p:spPr>
            <a:xfrm>
              <a:off x="822120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pic>
        <p:nvPicPr>
          <p:cNvPr id="26" name="Picture 25" descr="A blue inhaler with a white cap&#10;&#10;Description automatically generated">
            <a:extLst>
              <a:ext uri="{FF2B5EF4-FFF2-40B4-BE49-F238E27FC236}">
                <a16:creationId xmlns:a16="http://schemas.microsoft.com/office/drawing/2014/main" id="{75406338-06F7-2F11-2BCE-340A42AB8FDC}"/>
              </a:ext>
            </a:extLst>
          </p:cNvPr>
          <p:cNvPicPr>
            <a:picLocks noChangeAspect="1"/>
          </p:cNvPicPr>
          <p:nvPr/>
        </p:nvPicPr>
        <p:blipFill rotWithShape="1">
          <a:blip r:embed="rId4"/>
          <a:srcRect l="5831" t="14679" r="7004" b="10924"/>
          <a:stretch/>
        </p:blipFill>
        <p:spPr>
          <a:xfrm>
            <a:off x="8532540" y="1682223"/>
            <a:ext cx="1472313" cy="1464513"/>
          </a:xfrm>
          <a:prstGeom prst="rect">
            <a:avLst/>
          </a:prstGeom>
        </p:spPr>
      </p:pic>
      <p:grpSp>
        <p:nvGrpSpPr>
          <p:cNvPr id="40" name="Group 39">
            <a:extLst>
              <a:ext uri="{FF2B5EF4-FFF2-40B4-BE49-F238E27FC236}">
                <a16:creationId xmlns:a16="http://schemas.microsoft.com/office/drawing/2014/main" id="{5CE13C1A-29C5-502B-151E-963B0DFD8A6E}"/>
              </a:ext>
            </a:extLst>
          </p:cNvPr>
          <p:cNvGrpSpPr/>
          <p:nvPr/>
        </p:nvGrpSpPr>
        <p:grpSpPr>
          <a:xfrm>
            <a:off x="3330444" y="3785935"/>
            <a:ext cx="2824735" cy="2435413"/>
            <a:chOff x="1616546" y="2792953"/>
            <a:chExt cx="1891131" cy="1630484"/>
          </a:xfrm>
        </p:grpSpPr>
        <p:sp>
          <p:nvSpPr>
            <p:cNvPr id="48" name="Hexagon 47">
              <a:extLst>
                <a:ext uri="{FF2B5EF4-FFF2-40B4-BE49-F238E27FC236}">
                  <a16:creationId xmlns:a16="http://schemas.microsoft.com/office/drawing/2014/main" id="{34A68845-043A-2ED3-79FC-593546C1A3D6}"/>
                </a:ext>
              </a:extLst>
            </p:cNvPr>
            <p:cNvSpPr/>
            <p:nvPr/>
          </p:nvSpPr>
          <p:spPr>
            <a:xfrm>
              <a:off x="1616546" y="2792953"/>
              <a:ext cx="1891131" cy="1630484"/>
            </a:xfrm>
            <a:prstGeom prst="hexagon">
              <a:avLst>
                <a:gd name="adj" fmla="val 25000"/>
                <a:gd name="vf" fmla="val 115470"/>
              </a:avLst>
            </a:prstGeom>
          </p:spPr>
          <p:style>
            <a:lnRef idx="1">
              <a:schemeClr val="accent2">
                <a:alpha val="90000"/>
                <a:hueOff val="0"/>
                <a:satOff val="0"/>
                <a:lumOff val="0"/>
                <a:alphaOff val="0"/>
              </a:schemeClr>
            </a:lnRef>
            <a:fillRef idx="3">
              <a:schemeClr val="accent2">
                <a:alpha val="90000"/>
                <a:hueOff val="0"/>
                <a:satOff val="0"/>
                <a:lumOff val="0"/>
                <a:alphaOff val="0"/>
              </a:schemeClr>
            </a:fillRef>
            <a:effectRef idx="3">
              <a:schemeClr val="accent2">
                <a:alpha val="90000"/>
                <a:hueOff val="0"/>
                <a:satOff val="0"/>
                <a:lumOff val="0"/>
                <a:alphaOff val="0"/>
              </a:schemeClr>
            </a:effectRef>
            <a:fontRef idx="minor">
              <a:schemeClr val="lt1"/>
            </a:fontRef>
          </p:style>
          <p:txBody>
            <a:bodyPr/>
            <a:lstStyle/>
            <a:p>
              <a:endParaRPr lang="en-US"/>
            </a:p>
          </p:txBody>
        </p:sp>
        <p:sp>
          <p:nvSpPr>
            <p:cNvPr id="49" name="Hexagon 4">
              <a:extLst>
                <a:ext uri="{FF2B5EF4-FFF2-40B4-BE49-F238E27FC236}">
                  <a16:creationId xmlns:a16="http://schemas.microsoft.com/office/drawing/2014/main" id="{7E08FDD6-1037-4C38-70DE-1273280E04D6}"/>
                </a:ext>
              </a:extLst>
            </p:cNvPr>
            <p:cNvSpPr txBox="1"/>
            <p:nvPr/>
          </p:nvSpPr>
          <p:spPr>
            <a:xfrm>
              <a:off x="1910014" y="3045973"/>
              <a:ext cx="1304195" cy="1124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kern="1200" dirty="0">
                  <a:latin typeface="Lato" panose="020F0502020204030203" pitchFamily="34" charset="0"/>
                  <a:ea typeface="Lato" panose="020F0502020204030203" pitchFamily="34" charset="0"/>
                  <a:cs typeface="Lato" panose="020F0502020204030203" pitchFamily="34" charset="0"/>
                </a:rPr>
                <a:t>corticosteroid alternatives</a:t>
              </a:r>
              <a:endParaRPr lang="en-US" kern="1200" dirty="0"/>
            </a:p>
          </p:txBody>
        </p:sp>
      </p:grpSp>
      <p:grpSp>
        <p:nvGrpSpPr>
          <p:cNvPr id="41" name="Group 40">
            <a:extLst>
              <a:ext uri="{FF2B5EF4-FFF2-40B4-BE49-F238E27FC236}">
                <a16:creationId xmlns:a16="http://schemas.microsoft.com/office/drawing/2014/main" id="{54479FC1-CB88-5E1D-17F6-1D64ECE431E6}"/>
              </a:ext>
            </a:extLst>
          </p:cNvPr>
          <p:cNvGrpSpPr/>
          <p:nvPr/>
        </p:nvGrpSpPr>
        <p:grpSpPr>
          <a:xfrm>
            <a:off x="5593830" y="2534790"/>
            <a:ext cx="2824735" cy="2435413"/>
            <a:chOff x="3227709" y="1897802"/>
            <a:chExt cx="1891131" cy="1630484"/>
          </a:xfrm>
        </p:grpSpPr>
        <p:sp>
          <p:nvSpPr>
            <p:cNvPr id="45" name="Hexagon 44">
              <a:extLst>
                <a:ext uri="{FF2B5EF4-FFF2-40B4-BE49-F238E27FC236}">
                  <a16:creationId xmlns:a16="http://schemas.microsoft.com/office/drawing/2014/main" id="{3248E2F4-DE10-983B-7454-A02F8B5F8BEC}"/>
                </a:ext>
              </a:extLst>
            </p:cNvPr>
            <p:cNvSpPr/>
            <p:nvPr/>
          </p:nvSpPr>
          <p:spPr>
            <a:xfrm>
              <a:off x="3227709" y="1897802"/>
              <a:ext cx="1891131" cy="1630484"/>
            </a:xfrm>
            <a:prstGeom prst="hexagon">
              <a:avLst>
                <a:gd name="adj" fmla="val 25000"/>
                <a:gd name="vf" fmla="val 115470"/>
              </a:avLst>
            </a:prstGeom>
          </p:spPr>
          <p:style>
            <a:lnRef idx="1">
              <a:schemeClr val="accent2">
                <a:alpha val="90000"/>
                <a:hueOff val="0"/>
                <a:satOff val="0"/>
                <a:lumOff val="0"/>
                <a:alphaOff val="-20000"/>
              </a:schemeClr>
            </a:lnRef>
            <a:fillRef idx="3">
              <a:schemeClr val="accent2">
                <a:alpha val="90000"/>
                <a:hueOff val="0"/>
                <a:satOff val="0"/>
                <a:lumOff val="0"/>
                <a:alphaOff val="-20000"/>
              </a:schemeClr>
            </a:fillRef>
            <a:effectRef idx="3">
              <a:schemeClr val="accent2">
                <a:alpha val="90000"/>
                <a:hueOff val="0"/>
                <a:satOff val="0"/>
                <a:lumOff val="0"/>
                <a:alphaOff val="-20000"/>
              </a:schemeClr>
            </a:effectRef>
            <a:fontRef idx="minor">
              <a:schemeClr val="lt1"/>
            </a:fontRef>
          </p:style>
          <p:txBody>
            <a:bodyPr/>
            <a:lstStyle/>
            <a:p>
              <a:endParaRPr lang="en-US"/>
            </a:p>
          </p:txBody>
        </p:sp>
        <p:sp>
          <p:nvSpPr>
            <p:cNvPr id="46" name="Hexagon 6">
              <a:extLst>
                <a:ext uri="{FF2B5EF4-FFF2-40B4-BE49-F238E27FC236}">
                  <a16:creationId xmlns:a16="http://schemas.microsoft.com/office/drawing/2014/main" id="{AA8D1D33-F60B-1552-B84B-5F4E8CB67298}"/>
                </a:ext>
              </a:extLst>
            </p:cNvPr>
            <p:cNvSpPr txBox="1"/>
            <p:nvPr/>
          </p:nvSpPr>
          <p:spPr>
            <a:xfrm>
              <a:off x="3521177" y="2150823"/>
              <a:ext cx="1304195" cy="1124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ClrTx/>
                <a:buSzTx/>
                <a:buFont typeface="Symbol" pitchFamily="2" charset="2"/>
                <a:buNone/>
              </a:pPr>
              <a:r>
                <a:rPr lang="en-US" kern="1200" dirty="0">
                  <a:latin typeface="Lato" panose="020F0502020204030203" pitchFamily="34" charset="0"/>
                  <a:ea typeface="Lato" panose="020F0502020204030203" pitchFamily="34" charset="0"/>
                  <a:cs typeface="Lato" panose="020F0502020204030203" pitchFamily="34" charset="0"/>
                </a:rPr>
                <a:t>pulmonary (</a:t>
              </a:r>
              <a:r>
                <a:rPr lang="en-US" i="1" kern="1200" dirty="0">
                  <a:latin typeface="Lato" panose="020F0502020204030203" pitchFamily="34" charset="0"/>
                  <a:ea typeface="Lato" panose="020F0502020204030203" pitchFamily="34" charset="0"/>
                  <a:cs typeface="Lato" panose="020F0502020204030203" pitchFamily="34" charset="0"/>
                </a:rPr>
                <a:t>Th17</a:t>
              </a:r>
              <a:r>
                <a:rPr lang="en-US" kern="1200" dirty="0">
                  <a:latin typeface="Lato" panose="020F0502020204030203" pitchFamily="34" charset="0"/>
                  <a:ea typeface="Lato" panose="020F0502020204030203" pitchFamily="34" charset="0"/>
                  <a:cs typeface="Lato" panose="020F0502020204030203" pitchFamily="34" charset="0"/>
                </a:rPr>
                <a:t>) and extra-pulmonary (</a:t>
              </a:r>
              <a:r>
                <a:rPr lang="en-US" i="1" kern="1200" dirty="0">
                  <a:latin typeface="Lato" panose="020F0502020204030203" pitchFamily="34" charset="0"/>
                  <a:ea typeface="Lato" panose="020F0502020204030203" pitchFamily="34" charset="0"/>
                  <a:cs typeface="Lato" panose="020F0502020204030203" pitchFamily="34" charset="0"/>
                </a:rPr>
                <a:t>stress</a:t>
              </a:r>
              <a:r>
                <a:rPr lang="en-US" kern="1200" dirty="0">
                  <a:latin typeface="Lato" panose="020F0502020204030203" pitchFamily="34" charset="0"/>
                  <a:ea typeface="Lato" panose="020F0502020204030203" pitchFamily="34" charset="0"/>
                  <a:cs typeface="Lato" panose="020F0502020204030203" pitchFamily="34" charset="0"/>
                </a:rPr>
                <a:t>) processes</a:t>
              </a:r>
              <a:endParaRPr lang="en-US" kern="1200" dirty="0"/>
            </a:p>
          </p:txBody>
        </p:sp>
      </p:grpSp>
      <p:grpSp>
        <p:nvGrpSpPr>
          <p:cNvPr id="42" name="Group 41">
            <a:extLst>
              <a:ext uri="{FF2B5EF4-FFF2-40B4-BE49-F238E27FC236}">
                <a16:creationId xmlns:a16="http://schemas.microsoft.com/office/drawing/2014/main" id="{CEE1112E-AF7A-06B2-21C1-C5EC20D6002A}"/>
              </a:ext>
            </a:extLst>
          </p:cNvPr>
          <p:cNvGrpSpPr/>
          <p:nvPr/>
        </p:nvGrpSpPr>
        <p:grpSpPr>
          <a:xfrm>
            <a:off x="3330443" y="1294938"/>
            <a:ext cx="2824735" cy="2435413"/>
            <a:chOff x="1616546" y="1006528"/>
            <a:chExt cx="1891131" cy="1630484"/>
          </a:xfrm>
        </p:grpSpPr>
        <p:sp>
          <p:nvSpPr>
            <p:cNvPr id="43" name="Hexagon 42">
              <a:extLst>
                <a:ext uri="{FF2B5EF4-FFF2-40B4-BE49-F238E27FC236}">
                  <a16:creationId xmlns:a16="http://schemas.microsoft.com/office/drawing/2014/main" id="{3EB5F8E7-4E7D-DBB8-AD3D-622D10288564}"/>
                </a:ext>
              </a:extLst>
            </p:cNvPr>
            <p:cNvSpPr/>
            <p:nvPr/>
          </p:nvSpPr>
          <p:spPr>
            <a:xfrm>
              <a:off x="1616546" y="1006528"/>
              <a:ext cx="1891131" cy="1630484"/>
            </a:xfrm>
            <a:prstGeom prst="hexagon">
              <a:avLst>
                <a:gd name="adj" fmla="val 25000"/>
                <a:gd name="vf" fmla="val 115470"/>
              </a:avLst>
            </a:prstGeom>
          </p:spPr>
          <p:style>
            <a:lnRef idx="1">
              <a:schemeClr val="accent2">
                <a:alpha val="90000"/>
                <a:hueOff val="0"/>
                <a:satOff val="0"/>
                <a:lumOff val="0"/>
                <a:alphaOff val="-40000"/>
              </a:schemeClr>
            </a:lnRef>
            <a:fillRef idx="3">
              <a:schemeClr val="accent2">
                <a:alpha val="90000"/>
                <a:hueOff val="0"/>
                <a:satOff val="0"/>
                <a:lumOff val="0"/>
                <a:alphaOff val="-40000"/>
              </a:schemeClr>
            </a:fillRef>
            <a:effectRef idx="3">
              <a:schemeClr val="accent2">
                <a:alpha val="90000"/>
                <a:hueOff val="0"/>
                <a:satOff val="0"/>
                <a:lumOff val="0"/>
                <a:alphaOff val="-40000"/>
              </a:schemeClr>
            </a:effectRef>
            <a:fontRef idx="minor">
              <a:schemeClr val="lt1"/>
            </a:fontRef>
          </p:style>
          <p:txBody>
            <a:bodyPr/>
            <a:lstStyle/>
            <a:p>
              <a:endParaRPr lang="en-US"/>
            </a:p>
          </p:txBody>
        </p:sp>
        <p:sp>
          <p:nvSpPr>
            <p:cNvPr id="44" name="Hexagon 8">
              <a:extLst>
                <a:ext uri="{FF2B5EF4-FFF2-40B4-BE49-F238E27FC236}">
                  <a16:creationId xmlns:a16="http://schemas.microsoft.com/office/drawing/2014/main" id="{DF9FE956-10FE-3407-BC6F-7697F4AC8A8E}"/>
                </a:ext>
              </a:extLst>
            </p:cNvPr>
            <p:cNvSpPr txBox="1"/>
            <p:nvPr/>
          </p:nvSpPr>
          <p:spPr>
            <a:xfrm>
              <a:off x="1910014" y="1259548"/>
              <a:ext cx="1304195" cy="1124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kern="1200" dirty="0">
                  <a:latin typeface="Lato" panose="020F0502020204030203" pitchFamily="34" charset="0"/>
                  <a:ea typeface="Lato" panose="020F0502020204030203" pitchFamily="34" charset="0"/>
                  <a:cs typeface="Lato" panose="020F0502020204030203" pitchFamily="34" charset="0"/>
                </a:rPr>
                <a:t>individual differences in airway disease</a:t>
              </a:r>
              <a:endParaRPr lang="en-US" kern="1200" dirty="0"/>
            </a:p>
          </p:txBody>
        </p:sp>
      </p:grpSp>
      <p:grpSp>
        <p:nvGrpSpPr>
          <p:cNvPr id="51" name="Group 50">
            <a:extLst>
              <a:ext uri="{FF2B5EF4-FFF2-40B4-BE49-F238E27FC236}">
                <a16:creationId xmlns:a16="http://schemas.microsoft.com/office/drawing/2014/main" id="{2575474B-152D-32A7-12C2-FD36704395DD}"/>
              </a:ext>
            </a:extLst>
          </p:cNvPr>
          <p:cNvGrpSpPr/>
          <p:nvPr/>
        </p:nvGrpSpPr>
        <p:grpSpPr>
          <a:xfrm>
            <a:off x="7841069" y="3777798"/>
            <a:ext cx="2824735" cy="2435413"/>
            <a:chOff x="3029830" y="3402263"/>
            <a:chExt cx="1891131" cy="1630484"/>
          </a:xfrm>
        </p:grpSpPr>
        <p:sp>
          <p:nvSpPr>
            <p:cNvPr id="52" name="Hexagon 51">
              <a:extLst>
                <a:ext uri="{FF2B5EF4-FFF2-40B4-BE49-F238E27FC236}">
                  <a16:creationId xmlns:a16="http://schemas.microsoft.com/office/drawing/2014/main" id="{67478CA7-59D8-B906-314D-92147024CD14}"/>
                </a:ext>
              </a:extLst>
            </p:cNvPr>
            <p:cNvSpPr/>
            <p:nvPr/>
          </p:nvSpPr>
          <p:spPr>
            <a:xfrm>
              <a:off x="3029830" y="3402263"/>
              <a:ext cx="1891131" cy="1630484"/>
            </a:xfrm>
            <a:prstGeom prst="hexagon">
              <a:avLst>
                <a:gd name="adj" fmla="val 25000"/>
                <a:gd name="vf" fmla="val 115470"/>
              </a:avLst>
            </a:prstGeom>
          </p:spPr>
          <p:style>
            <a:lnRef idx="1">
              <a:schemeClr val="accent2">
                <a:alpha val="90000"/>
                <a:hueOff val="0"/>
                <a:satOff val="0"/>
                <a:lumOff val="0"/>
                <a:alphaOff val="-40000"/>
              </a:schemeClr>
            </a:lnRef>
            <a:fillRef idx="3">
              <a:schemeClr val="accent2">
                <a:alpha val="90000"/>
                <a:hueOff val="0"/>
                <a:satOff val="0"/>
                <a:lumOff val="0"/>
                <a:alphaOff val="-40000"/>
              </a:schemeClr>
            </a:fillRef>
            <a:effectRef idx="3">
              <a:schemeClr val="accent2">
                <a:alpha val="90000"/>
                <a:hueOff val="0"/>
                <a:satOff val="0"/>
                <a:lumOff val="0"/>
                <a:alphaOff val="-40000"/>
              </a:schemeClr>
            </a:effectRef>
            <a:fontRef idx="minor">
              <a:schemeClr val="lt1"/>
            </a:fontRef>
          </p:style>
          <p:txBody>
            <a:bodyPr/>
            <a:lstStyle/>
            <a:p>
              <a:endParaRPr lang="en-US"/>
            </a:p>
          </p:txBody>
        </p:sp>
        <p:sp>
          <p:nvSpPr>
            <p:cNvPr id="53" name="Hexagon 8">
              <a:extLst>
                <a:ext uri="{FF2B5EF4-FFF2-40B4-BE49-F238E27FC236}">
                  <a16:creationId xmlns:a16="http://schemas.microsoft.com/office/drawing/2014/main" id="{AF175BB6-8768-8975-BEFB-CFBF7DCD985A}"/>
                </a:ext>
              </a:extLst>
            </p:cNvPr>
            <p:cNvSpPr txBox="1"/>
            <p:nvPr/>
          </p:nvSpPr>
          <p:spPr>
            <a:xfrm>
              <a:off x="3323298" y="3558934"/>
              <a:ext cx="1304195" cy="1450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dirty="0">
                  <a:latin typeface="Lato" panose="020F0502020204030203" pitchFamily="34" charset="0"/>
                  <a:ea typeface="Lato" panose="020F0502020204030203" pitchFamily="34" charset="0"/>
                  <a:cs typeface="Lato" panose="020F0502020204030203" pitchFamily="34" charset="0"/>
                </a:rPr>
                <a:t>stress-reduction</a:t>
              </a:r>
              <a:r>
                <a:rPr lang="en-US" kern="1200" dirty="0">
                  <a:latin typeface="Lato" panose="020F0502020204030203" pitchFamily="34" charset="0"/>
                  <a:ea typeface="Lato" panose="020F0502020204030203" pitchFamily="34" charset="0"/>
                  <a:cs typeface="Lato" panose="020F0502020204030203" pitchFamily="34" charset="0"/>
                </a:rPr>
                <a:t> interventions</a:t>
              </a:r>
              <a:endParaRPr lang="en-US" dirty="0">
                <a:latin typeface="Lato" panose="020F0502020204030203" pitchFamily="34" charset="0"/>
                <a:ea typeface="Lato" panose="020F0502020204030203" pitchFamily="34" charset="0"/>
                <a:cs typeface="Lato" panose="020F0502020204030203" pitchFamily="34" charset="0"/>
              </a:endParaRPr>
            </a:p>
            <a:p>
              <a:pPr marL="0" lvl="0" indent="0" algn="ctr" defTabSz="711200">
                <a:lnSpc>
                  <a:spcPct val="90000"/>
                </a:lnSpc>
                <a:spcBef>
                  <a:spcPct val="0"/>
                </a:spcBef>
                <a:spcAft>
                  <a:spcPct val="35000"/>
                </a:spcAft>
                <a:buNone/>
              </a:pPr>
              <a:endParaRPr lang="en-US" kern="1200" dirty="0">
                <a:latin typeface="Lato" panose="020F0502020204030203" pitchFamily="34" charset="0"/>
                <a:ea typeface="Lato" panose="020F0502020204030203" pitchFamily="34" charset="0"/>
                <a:cs typeface="Lato" panose="020F0502020204030203" pitchFamily="34" charset="0"/>
              </a:endParaRPr>
            </a:p>
          </p:txBody>
        </p:sp>
      </p:grpSp>
      <p:pic>
        <p:nvPicPr>
          <p:cNvPr id="58" name="Graphic 57" descr="Meditation with solid fill">
            <a:extLst>
              <a:ext uri="{FF2B5EF4-FFF2-40B4-BE49-F238E27FC236}">
                <a16:creationId xmlns:a16="http://schemas.microsoft.com/office/drawing/2014/main" id="{B996280E-C639-4627-6216-9615C61845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26933" y="5263427"/>
            <a:ext cx="914400" cy="914400"/>
          </a:xfrm>
          <a:prstGeom prst="rect">
            <a:avLst/>
          </a:prstGeom>
        </p:spPr>
      </p:pic>
      <p:sp>
        <p:nvSpPr>
          <p:cNvPr id="19" name="Hexagon 18">
            <a:extLst>
              <a:ext uri="{FF2B5EF4-FFF2-40B4-BE49-F238E27FC236}">
                <a16:creationId xmlns:a16="http://schemas.microsoft.com/office/drawing/2014/main" id="{D0A27EFD-5F10-CFA7-03D5-D97943ABD653}"/>
              </a:ext>
            </a:extLst>
          </p:cNvPr>
          <p:cNvSpPr/>
          <p:nvPr/>
        </p:nvSpPr>
        <p:spPr>
          <a:xfrm>
            <a:off x="7856328" y="1294938"/>
            <a:ext cx="2824735" cy="2435413"/>
          </a:xfrm>
          <a:prstGeom prst="hexagon">
            <a:avLst>
              <a:gd name="adj" fmla="val 25000"/>
              <a:gd name="vf" fmla="val 115470"/>
            </a:avLst>
          </a:prstGeom>
          <a:noFill/>
        </p:spPr>
        <p:style>
          <a:lnRef idx="1">
            <a:schemeClr val="accent2">
              <a:alpha val="90000"/>
              <a:hueOff val="0"/>
              <a:satOff val="0"/>
              <a:lumOff val="0"/>
              <a:alphaOff val="-40000"/>
            </a:schemeClr>
          </a:lnRef>
          <a:fillRef idx="3">
            <a:schemeClr val="accent2">
              <a:alpha val="90000"/>
              <a:hueOff val="0"/>
              <a:satOff val="0"/>
              <a:lumOff val="0"/>
              <a:alphaOff val="-40000"/>
            </a:schemeClr>
          </a:fillRef>
          <a:effectRef idx="3">
            <a:schemeClr val="accent2">
              <a:alpha val="90000"/>
              <a:hueOff val="0"/>
              <a:satOff val="0"/>
              <a:lumOff val="0"/>
              <a:alphaOff val="-40000"/>
            </a:schemeClr>
          </a:effectRef>
          <a:fontRef idx="minor">
            <a:schemeClr val="lt1"/>
          </a:fontRef>
        </p:style>
        <p:txBody>
          <a:bodyPr/>
          <a:lstStyle/>
          <a:p>
            <a:endParaRPr lang="en-US"/>
          </a:p>
        </p:txBody>
      </p:sp>
      <p:sp>
        <p:nvSpPr>
          <p:cNvPr id="20" name="Hexagon 19">
            <a:extLst>
              <a:ext uri="{FF2B5EF4-FFF2-40B4-BE49-F238E27FC236}">
                <a16:creationId xmlns:a16="http://schemas.microsoft.com/office/drawing/2014/main" id="{605E8142-6858-495D-FD68-F3BD378B75C6}"/>
              </a:ext>
            </a:extLst>
          </p:cNvPr>
          <p:cNvSpPr/>
          <p:nvPr/>
        </p:nvSpPr>
        <p:spPr>
          <a:xfrm>
            <a:off x="5580273" y="5020805"/>
            <a:ext cx="2849224" cy="1220069"/>
          </a:xfrm>
          <a:custGeom>
            <a:avLst/>
            <a:gdLst>
              <a:gd name="connsiteX0" fmla="*/ 0 w 2824735"/>
              <a:gd name="connsiteY0" fmla="*/ 1217707 h 2435413"/>
              <a:gd name="connsiteX1" fmla="*/ 608853 w 2824735"/>
              <a:gd name="connsiteY1" fmla="*/ 1 h 2435413"/>
              <a:gd name="connsiteX2" fmla="*/ 2215882 w 2824735"/>
              <a:gd name="connsiteY2" fmla="*/ 1 h 2435413"/>
              <a:gd name="connsiteX3" fmla="*/ 2824735 w 2824735"/>
              <a:gd name="connsiteY3" fmla="*/ 1217707 h 2435413"/>
              <a:gd name="connsiteX4" fmla="*/ 2215882 w 2824735"/>
              <a:gd name="connsiteY4" fmla="*/ 2435412 h 2435413"/>
              <a:gd name="connsiteX5" fmla="*/ 608853 w 2824735"/>
              <a:gd name="connsiteY5" fmla="*/ 2435412 h 2435413"/>
              <a:gd name="connsiteX6" fmla="*/ 0 w 2824735"/>
              <a:gd name="connsiteY6" fmla="*/ 1217707 h 2435413"/>
              <a:gd name="connsiteX0" fmla="*/ 0 w 2831192"/>
              <a:gd name="connsiteY0" fmla="*/ 1217706 h 2435411"/>
              <a:gd name="connsiteX1" fmla="*/ 608853 w 2831192"/>
              <a:gd name="connsiteY1" fmla="*/ 0 h 2435411"/>
              <a:gd name="connsiteX2" fmla="*/ 2215882 w 2831192"/>
              <a:gd name="connsiteY2" fmla="*/ 0 h 2435411"/>
              <a:gd name="connsiteX3" fmla="*/ 2824735 w 2831192"/>
              <a:gd name="connsiteY3" fmla="*/ 1217706 h 2435411"/>
              <a:gd name="connsiteX4" fmla="*/ 2215882 w 2831192"/>
              <a:gd name="connsiteY4" fmla="*/ 2435411 h 2435411"/>
              <a:gd name="connsiteX5" fmla="*/ 2831192 w 2831192"/>
              <a:gd name="connsiteY5" fmla="*/ 1220069 h 2435411"/>
              <a:gd name="connsiteX6" fmla="*/ 0 w 2831192"/>
              <a:gd name="connsiteY6" fmla="*/ 1217706 h 2435411"/>
              <a:gd name="connsiteX0" fmla="*/ 18032 w 2849224"/>
              <a:gd name="connsiteY0" fmla="*/ 1217706 h 1220069"/>
              <a:gd name="connsiteX1" fmla="*/ 626885 w 2849224"/>
              <a:gd name="connsiteY1" fmla="*/ 0 h 1220069"/>
              <a:gd name="connsiteX2" fmla="*/ 2233914 w 2849224"/>
              <a:gd name="connsiteY2" fmla="*/ 0 h 1220069"/>
              <a:gd name="connsiteX3" fmla="*/ 2842767 w 2849224"/>
              <a:gd name="connsiteY3" fmla="*/ 1217706 h 1220069"/>
              <a:gd name="connsiteX4" fmla="*/ 0 w 2849224"/>
              <a:gd name="connsiteY4" fmla="*/ 1220069 h 1220069"/>
              <a:gd name="connsiteX5" fmla="*/ 2849224 w 2849224"/>
              <a:gd name="connsiteY5" fmla="*/ 1220069 h 1220069"/>
              <a:gd name="connsiteX6" fmla="*/ 18032 w 2849224"/>
              <a:gd name="connsiteY6" fmla="*/ 1217706 h 122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9224" h="1220069">
                <a:moveTo>
                  <a:pt x="18032" y="1217706"/>
                </a:moveTo>
                <a:lnTo>
                  <a:pt x="626885" y="0"/>
                </a:lnTo>
                <a:lnTo>
                  <a:pt x="2233914" y="0"/>
                </a:lnTo>
                <a:lnTo>
                  <a:pt x="2842767" y="1217706"/>
                </a:lnTo>
                <a:lnTo>
                  <a:pt x="0" y="1220069"/>
                </a:lnTo>
                <a:lnTo>
                  <a:pt x="2849224" y="1220069"/>
                </a:lnTo>
                <a:lnTo>
                  <a:pt x="18032" y="1217706"/>
                </a:lnTo>
                <a:close/>
              </a:path>
            </a:pathLst>
          </a:custGeom>
          <a:noFill/>
        </p:spPr>
        <p:style>
          <a:lnRef idx="1">
            <a:schemeClr val="accent2">
              <a:alpha val="90000"/>
              <a:hueOff val="0"/>
              <a:satOff val="0"/>
              <a:lumOff val="0"/>
              <a:alphaOff val="-40000"/>
            </a:schemeClr>
          </a:lnRef>
          <a:fillRef idx="3">
            <a:schemeClr val="accent2">
              <a:alpha val="90000"/>
              <a:hueOff val="0"/>
              <a:satOff val="0"/>
              <a:lumOff val="0"/>
              <a:alphaOff val="-40000"/>
            </a:schemeClr>
          </a:fillRef>
          <a:effectRef idx="3">
            <a:schemeClr val="accent2">
              <a:alpha val="90000"/>
              <a:hueOff val="0"/>
              <a:satOff val="0"/>
              <a:lumOff val="0"/>
              <a:alphaOff val="-40000"/>
            </a:schemeClr>
          </a:effectRef>
          <a:fontRef idx="minor">
            <a:schemeClr val="lt1"/>
          </a:fontRef>
        </p:style>
        <p:txBody>
          <a:bodyPr/>
          <a:lstStyle/>
          <a:p>
            <a:endParaRPr lang="en-US" dirty="0"/>
          </a:p>
        </p:txBody>
      </p:sp>
      <p:sp>
        <p:nvSpPr>
          <p:cNvPr id="11" name="Hexagon 10">
            <a:extLst>
              <a:ext uri="{FF2B5EF4-FFF2-40B4-BE49-F238E27FC236}">
                <a16:creationId xmlns:a16="http://schemas.microsoft.com/office/drawing/2014/main" id="{ADA4DD0B-3937-E2BF-1FCB-0B6779DEDFC2}"/>
              </a:ext>
            </a:extLst>
          </p:cNvPr>
          <p:cNvSpPr/>
          <p:nvPr/>
        </p:nvSpPr>
        <p:spPr>
          <a:xfrm>
            <a:off x="5593830" y="1294938"/>
            <a:ext cx="2824735" cy="1220069"/>
          </a:xfrm>
          <a:custGeom>
            <a:avLst/>
            <a:gdLst>
              <a:gd name="connsiteX0" fmla="*/ 0 w 2824735"/>
              <a:gd name="connsiteY0" fmla="*/ 1217707 h 2435413"/>
              <a:gd name="connsiteX1" fmla="*/ 608853 w 2824735"/>
              <a:gd name="connsiteY1" fmla="*/ 1 h 2435413"/>
              <a:gd name="connsiteX2" fmla="*/ 2215882 w 2824735"/>
              <a:gd name="connsiteY2" fmla="*/ 1 h 2435413"/>
              <a:gd name="connsiteX3" fmla="*/ 2824735 w 2824735"/>
              <a:gd name="connsiteY3" fmla="*/ 1217707 h 2435413"/>
              <a:gd name="connsiteX4" fmla="*/ 2215882 w 2824735"/>
              <a:gd name="connsiteY4" fmla="*/ 2435412 h 2435413"/>
              <a:gd name="connsiteX5" fmla="*/ 608853 w 2824735"/>
              <a:gd name="connsiteY5" fmla="*/ 2435412 h 2435413"/>
              <a:gd name="connsiteX6" fmla="*/ 0 w 2824735"/>
              <a:gd name="connsiteY6" fmla="*/ 1217707 h 2435413"/>
              <a:gd name="connsiteX0" fmla="*/ 0 w 2824735"/>
              <a:gd name="connsiteY0" fmla="*/ 1217706 h 2435411"/>
              <a:gd name="connsiteX1" fmla="*/ 608853 w 2824735"/>
              <a:gd name="connsiteY1" fmla="*/ 0 h 2435411"/>
              <a:gd name="connsiteX2" fmla="*/ 5117 w 2824735"/>
              <a:gd name="connsiteY2" fmla="*/ 1215342 h 2435411"/>
              <a:gd name="connsiteX3" fmla="*/ 2824735 w 2824735"/>
              <a:gd name="connsiteY3" fmla="*/ 1217706 h 2435411"/>
              <a:gd name="connsiteX4" fmla="*/ 2215882 w 2824735"/>
              <a:gd name="connsiteY4" fmla="*/ 2435411 h 2435411"/>
              <a:gd name="connsiteX5" fmla="*/ 608853 w 2824735"/>
              <a:gd name="connsiteY5" fmla="*/ 2435411 h 2435411"/>
              <a:gd name="connsiteX6" fmla="*/ 0 w 2824735"/>
              <a:gd name="connsiteY6" fmla="*/ 1217706 h 2435411"/>
              <a:gd name="connsiteX0" fmla="*/ 0 w 2824735"/>
              <a:gd name="connsiteY0" fmla="*/ 2364 h 1220069"/>
              <a:gd name="connsiteX1" fmla="*/ 2796468 w 2824735"/>
              <a:gd name="connsiteY1" fmla="*/ 11574 h 1220069"/>
              <a:gd name="connsiteX2" fmla="*/ 5117 w 2824735"/>
              <a:gd name="connsiteY2" fmla="*/ 0 h 1220069"/>
              <a:gd name="connsiteX3" fmla="*/ 2824735 w 2824735"/>
              <a:gd name="connsiteY3" fmla="*/ 2364 h 1220069"/>
              <a:gd name="connsiteX4" fmla="*/ 2215882 w 2824735"/>
              <a:gd name="connsiteY4" fmla="*/ 1220069 h 1220069"/>
              <a:gd name="connsiteX5" fmla="*/ 608853 w 2824735"/>
              <a:gd name="connsiteY5" fmla="*/ 1220069 h 1220069"/>
              <a:gd name="connsiteX6" fmla="*/ 0 w 2824735"/>
              <a:gd name="connsiteY6" fmla="*/ 2364 h 122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4735" h="1220069">
                <a:moveTo>
                  <a:pt x="0" y="2364"/>
                </a:moveTo>
                <a:lnTo>
                  <a:pt x="2796468" y="11574"/>
                </a:lnTo>
                <a:lnTo>
                  <a:pt x="5117" y="0"/>
                </a:lnTo>
                <a:lnTo>
                  <a:pt x="2824735" y="2364"/>
                </a:lnTo>
                <a:lnTo>
                  <a:pt x="2215882" y="1220069"/>
                </a:lnTo>
                <a:lnTo>
                  <a:pt x="608853" y="1220069"/>
                </a:lnTo>
                <a:lnTo>
                  <a:pt x="0" y="2364"/>
                </a:lnTo>
                <a:close/>
              </a:path>
            </a:pathLst>
          </a:custGeom>
          <a:noFill/>
        </p:spPr>
        <p:style>
          <a:lnRef idx="1">
            <a:schemeClr val="accent2">
              <a:alpha val="90000"/>
              <a:hueOff val="0"/>
              <a:satOff val="0"/>
              <a:lumOff val="0"/>
              <a:alphaOff val="-40000"/>
            </a:schemeClr>
          </a:lnRef>
          <a:fillRef idx="3">
            <a:schemeClr val="accent2">
              <a:alpha val="90000"/>
              <a:hueOff val="0"/>
              <a:satOff val="0"/>
              <a:lumOff val="0"/>
              <a:alphaOff val="-40000"/>
            </a:schemeClr>
          </a:fillRef>
          <a:effectRef idx="3">
            <a:schemeClr val="accent2">
              <a:alpha val="90000"/>
              <a:hueOff val="0"/>
              <a:satOff val="0"/>
              <a:lumOff val="0"/>
              <a:alphaOff val="-40000"/>
            </a:schemeClr>
          </a:effectRef>
          <a:fontRef idx="minor">
            <a:schemeClr val="lt1"/>
          </a:fontRef>
        </p:style>
        <p:txBody>
          <a:bodyPr/>
          <a:lstStyle/>
          <a:p>
            <a:endParaRPr lang="en-US"/>
          </a:p>
        </p:txBody>
      </p:sp>
      <p:pic>
        <p:nvPicPr>
          <p:cNvPr id="21" name="Graphic 20" descr="Brain with solid fill">
            <a:extLst>
              <a:ext uri="{FF2B5EF4-FFF2-40B4-BE49-F238E27FC236}">
                <a16:creationId xmlns:a16="http://schemas.microsoft.com/office/drawing/2014/main" id="{B6DEC833-8B3A-07BC-6418-60EF3CF71B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6933" y="1382451"/>
            <a:ext cx="914400" cy="914400"/>
          </a:xfrm>
          <a:prstGeom prst="rect">
            <a:avLst/>
          </a:prstGeom>
        </p:spPr>
      </p:pic>
      <p:sp>
        <p:nvSpPr>
          <p:cNvPr id="27" name="Hexagon 8">
            <a:extLst>
              <a:ext uri="{FF2B5EF4-FFF2-40B4-BE49-F238E27FC236}">
                <a16:creationId xmlns:a16="http://schemas.microsoft.com/office/drawing/2014/main" id="{0161902E-BB7F-C0DA-2083-FBB1C6A29E3D}"/>
              </a:ext>
            </a:extLst>
          </p:cNvPr>
          <p:cNvSpPr txBox="1"/>
          <p:nvPr/>
        </p:nvSpPr>
        <p:spPr>
          <a:xfrm>
            <a:off x="8259237" y="5557580"/>
            <a:ext cx="1968221" cy="757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300" dirty="0">
                <a:latin typeface="Lato" panose="020F0502020204030203" pitchFamily="34" charset="0"/>
                <a:ea typeface="Lato" panose="020F0502020204030203" pitchFamily="34" charset="0"/>
                <a:cs typeface="Lato" panose="020F0502020204030203" pitchFamily="34" charset="0"/>
              </a:rPr>
              <a:t>e.g., mindfulness (</a:t>
            </a:r>
            <a:r>
              <a:rPr lang="en-US" sz="1300" i="1" dirty="0">
                <a:latin typeface="Lato" panose="020F0502020204030203" pitchFamily="34" charset="0"/>
                <a:ea typeface="Lato" panose="020F0502020204030203" pitchFamily="34" charset="0"/>
                <a:cs typeface="Lato" panose="020F0502020204030203" pitchFamily="34" charset="0"/>
              </a:rPr>
              <a:t>Higgins et al., BBI-Health 2022)</a:t>
            </a:r>
            <a:endParaRPr lang="en-US" sz="1300" kern="1200" dirty="0"/>
          </a:p>
        </p:txBody>
      </p:sp>
    </p:spTree>
    <p:extLst>
      <p:ext uri="{BB962C8B-B14F-4D97-AF65-F5344CB8AC3E}">
        <p14:creationId xmlns:p14="http://schemas.microsoft.com/office/powerpoint/2010/main" val="360614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11" grpId="0" animBg="1"/>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505948-8321-1048-F65D-F7389392F8D1}"/>
              </a:ext>
            </a:extLst>
          </p:cNvPr>
          <p:cNvPicPr>
            <a:picLocks noChangeAspect="1"/>
          </p:cNvPicPr>
          <p:nvPr/>
        </p:nvPicPr>
        <p:blipFill>
          <a:blip r:embed="rId3"/>
          <a:stretch>
            <a:fillRect/>
          </a:stretch>
        </p:blipFill>
        <p:spPr>
          <a:xfrm>
            <a:off x="838200" y="1980734"/>
            <a:ext cx="4030595" cy="1077302"/>
          </a:xfrm>
          <a:prstGeom prst="rect">
            <a:avLst/>
          </a:prstGeom>
        </p:spPr>
      </p:pic>
      <p:pic>
        <p:nvPicPr>
          <p:cNvPr id="8" name="Picture 7" descr="A person with long hair&#10;&#10;Description automatically generated with medium confidence">
            <a:extLst>
              <a:ext uri="{FF2B5EF4-FFF2-40B4-BE49-F238E27FC236}">
                <a16:creationId xmlns:a16="http://schemas.microsoft.com/office/drawing/2014/main" id="{7989A8FB-4DFF-BAF1-BC89-6BA19F2DF29F}"/>
              </a:ext>
            </a:extLst>
          </p:cNvPr>
          <p:cNvPicPr>
            <a:picLocks noChangeAspect="1"/>
          </p:cNvPicPr>
          <p:nvPr/>
        </p:nvPicPr>
        <p:blipFill rotWithShape="1">
          <a:blip r:embed="rId4"/>
          <a:srcRect l="11569" r="25414"/>
          <a:stretch/>
        </p:blipFill>
        <p:spPr>
          <a:xfrm>
            <a:off x="5579478" y="701912"/>
            <a:ext cx="2088845" cy="1683022"/>
          </a:xfrm>
          <a:prstGeom prst="rect">
            <a:avLst/>
          </a:prstGeom>
        </p:spPr>
      </p:pic>
      <p:pic>
        <p:nvPicPr>
          <p:cNvPr id="10" name="Picture 9" descr="A picture containing text, person, person, indoor&#10;&#10;Description automatically generated">
            <a:extLst>
              <a:ext uri="{FF2B5EF4-FFF2-40B4-BE49-F238E27FC236}">
                <a16:creationId xmlns:a16="http://schemas.microsoft.com/office/drawing/2014/main" id="{3D8E8572-D584-AF8E-A417-5625DD550118}"/>
              </a:ext>
            </a:extLst>
          </p:cNvPr>
          <p:cNvPicPr>
            <a:picLocks noChangeAspect="1"/>
          </p:cNvPicPr>
          <p:nvPr/>
        </p:nvPicPr>
        <p:blipFill rotWithShape="1">
          <a:blip r:embed="rId5"/>
          <a:srcRect l="24771" r="8958"/>
          <a:stretch/>
        </p:blipFill>
        <p:spPr>
          <a:xfrm>
            <a:off x="7832173" y="1099265"/>
            <a:ext cx="2159413" cy="1585650"/>
          </a:xfrm>
          <a:prstGeom prst="rect">
            <a:avLst/>
          </a:prstGeom>
        </p:spPr>
      </p:pic>
      <p:pic>
        <p:nvPicPr>
          <p:cNvPr id="11" name="Picture 10">
            <a:extLst>
              <a:ext uri="{FF2B5EF4-FFF2-40B4-BE49-F238E27FC236}">
                <a16:creationId xmlns:a16="http://schemas.microsoft.com/office/drawing/2014/main" id="{66C2D029-042E-9B40-975C-2560BCC768B1}"/>
              </a:ext>
            </a:extLst>
          </p:cNvPr>
          <p:cNvPicPr>
            <a:picLocks noChangeAspect="1"/>
          </p:cNvPicPr>
          <p:nvPr/>
        </p:nvPicPr>
        <p:blipFill rotWithShape="1">
          <a:blip r:embed="rId6"/>
          <a:srcRect l="28806"/>
          <a:stretch/>
        </p:blipFill>
        <p:spPr>
          <a:xfrm>
            <a:off x="10169311" y="808889"/>
            <a:ext cx="1982005" cy="1391975"/>
          </a:xfrm>
          <a:prstGeom prst="rect">
            <a:avLst/>
          </a:prstGeom>
        </p:spPr>
      </p:pic>
      <p:pic>
        <p:nvPicPr>
          <p:cNvPr id="12" name="Picture 11">
            <a:extLst>
              <a:ext uri="{FF2B5EF4-FFF2-40B4-BE49-F238E27FC236}">
                <a16:creationId xmlns:a16="http://schemas.microsoft.com/office/drawing/2014/main" id="{86442F6A-CA69-29BD-0415-C2935A2CAD26}"/>
              </a:ext>
            </a:extLst>
          </p:cNvPr>
          <p:cNvPicPr>
            <a:picLocks noChangeAspect="1"/>
          </p:cNvPicPr>
          <p:nvPr/>
        </p:nvPicPr>
        <p:blipFill>
          <a:blip r:embed="rId7"/>
          <a:stretch>
            <a:fillRect/>
          </a:stretch>
        </p:blipFill>
        <p:spPr>
          <a:xfrm>
            <a:off x="845232" y="4394926"/>
            <a:ext cx="3672624" cy="1077303"/>
          </a:xfrm>
          <a:prstGeom prst="rect">
            <a:avLst/>
          </a:prstGeom>
        </p:spPr>
      </p:pic>
      <p:sp>
        <p:nvSpPr>
          <p:cNvPr id="13" name="TextBox 12">
            <a:extLst>
              <a:ext uri="{FF2B5EF4-FFF2-40B4-BE49-F238E27FC236}">
                <a16:creationId xmlns:a16="http://schemas.microsoft.com/office/drawing/2014/main" id="{AE95CD28-5473-EC29-AC0D-F36385889156}"/>
              </a:ext>
            </a:extLst>
          </p:cNvPr>
          <p:cNvSpPr txBox="1"/>
          <p:nvPr/>
        </p:nvSpPr>
        <p:spPr>
          <a:xfrm>
            <a:off x="926072" y="6034595"/>
            <a:ext cx="4757737" cy="369332"/>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Work supported by </a:t>
            </a:r>
            <a:r>
              <a:rPr lang="en-US" sz="1800" dirty="0">
                <a:latin typeface="Lato" panose="020F0502020204030203" pitchFamily="34" charset="0"/>
                <a:ea typeface="Lato" panose="020F0502020204030203" pitchFamily="34" charset="0"/>
                <a:cs typeface="Lato" panose="020F0502020204030203" pitchFamily="34" charset="0"/>
              </a:rPr>
              <a:t>NHLBI (R01 HL123284)</a:t>
            </a:r>
          </a:p>
        </p:txBody>
      </p:sp>
      <p:sp>
        <p:nvSpPr>
          <p:cNvPr id="14" name="TextBox 13">
            <a:extLst>
              <a:ext uri="{FF2B5EF4-FFF2-40B4-BE49-F238E27FC236}">
                <a16:creationId xmlns:a16="http://schemas.microsoft.com/office/drawing/2014/main" id="{861AF313-0B4C-4D67-CD2F-84D6BDE2363A}"/>
              </a:ext>
            </a:extLst>
          </p:cNvPr>
          <p:cNvSpPr txBox="1"/>
          <p:nvPr/>
        </p:nvSpPr>
        <p:spPr>
          <a:xfrm>
            <a:off x="5497731" y="2324756"/>
            <a:ext cx="2193614" cy="307777"/>
          </a:xfrm>
          <a:prstGeom prst="rect">
            <a:avLst/>
          </a:prstGeom>
          <a:noFill/>
        </p:spPr>
        <p:txBody>
          <a:bodyPr wrap="square" rtlCol="0">
            <a:spAutoFit/>
          </a:bodyPr>
          <a:lstStyle/>
          <a:p>
            <a:r>
              <a:rPr lang="en-US" sz="1400" i="1" dirty="0">
                <a:latin typeface="Lato" panose="020F0502020204030203" pitchFamily="34" charset="0"/>
                <a:ea typeface="Lato" panose="020F0502020204030203" pitchFamily="34" charset="0"/>
                <a:cs typeface="Lato" panose="020F0502020204030203" pitchFamily="34" charset="0"/>
              </a:rPr>
              <a:t>Melissa Rosenkranz, PhD</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B73D8F10-7C9A-116A-E3EB-2913D8EC8FA2}"/>
              </a:ext>
            </a:extLst>
          </p:cNvPr>
          <p:cNvSpPr txBox="1"/>
          <p:nvPr/>
        </p:nvSpPr>
        <p:spPr>
          <a:xfrm>
            <a:off x="7728219" y="2665938"/>
            <a:ext cx="2159413" cy="307777"/>
          </a:xfrm>
          <a:prstGeom prst="rect">
            <a:avLst/>
          </a:prstGeom>
          <a:noFill/>
        </p:spPr>
        <p:txBody>
          <a:bodyPr wrap="square" rtlCol="0">
            <a:spAutoFit/>
          </a:bodyPr>
          <a:lstStyle/>
          <a:p>
            <a:r>
              <a:rPr lang="en-US" sz="1400" i="1" dirty="0">
                <a:latin typeface="Lato" panose="020F0502020204030203" pitchFamily="34" charset="0"/>
                <a:ea typeface="Lato" panose="020F0502020204030203" pitchFamily="34" charset="0"/>
                <a:cs typeface="Lato" panose="020F0502020204030203" pitchFamily="34" charset="0"/>
              </a:rPr>
              <a:t>Richard Davidson, PhD</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1A7F07C6-32F7-9B60-F996-2586FA4550E8}"/>
              </a:ext>
            </a:extLst>
          </p:cNvPr>
          <p:cNvSpPr txBox="1"/>
          <p:nvPr/>
        </p:nvSpPr>
        <p:spPr>
          <a:xfrm>
            <a:off x="10137367" y="2152364"/>
            <a:ext cx="1817470" cy="307777"/>
          </a:xfrm>
          <a:prstGeom prst="rect">
            <a:avLst/>
          </a:prstGeom>
          <a:noFill/>
        </p:spPr>
        <p:txBody>
          <a:bodyPr wrap="square" rtlCol="0">
            <a:spAutoFit/>
          </a:bodyPr>
          <a:lstStyle/>
          <a:p>
            <a:r>
              <a:rPr lang="en-US" sz="1400" i="1" dirty="0">
                <a:latin typeface="Lato" panose="020F0502020204030203" pitchFamily="34" charset="0"/>
                <a:ea typeface="Lato" panose="020F0502020204030203" pitchFamily="34" charset="0"/>
                <a:cs typeface="Lato" panose="020F0502020204030203" pitchFamily="34" charset="0"/>
              </a:rPr>
              <a:t>William </a:t>
            </a:r>
            <a:r>
              <a:rPr lang="en-US" sz="1400" i="1" dirty="0" err="1">
                <a:latin typeface="Lato" panose="020F0502020204030203" pitchFamily="34" charset="0"/>
                <a:ea typeface="Lato" panose="020F0502020204030203" pitchFamily="34" charset="0"/>
                <a:cs typeface="Lato" panose="020F0502020204030203" pitchFamily="34" charset="0"/>
              </a:rPr>
              <a:t>Busse</a:t>
            </a:r>
            <a:r>
              <a:rPr lang="en-US" sz="1400" i="1" dirty="0">
                <a:latin typeface="Lato" panose="020F0502020204030203" pitchFamily="34" charset="0"/>
                <a:ea typeface="Lato" panose="020F0502020204030203" pitchFamily="34" charset="0"/>
                <a:cs typeface="Lato" panose="020F0502020204030203" pitchFamily="34" charset="0"/>
              </a:rPr>
              <a:t>, PhD</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2DB5C4ED-4B45-6ABE-8A55-F1A208A43866}"/>
              </a:ext>
            </a:extLst>
          </p:cNvPr>
          <p:cNvSpPr txBox="1"/>
          <p:nvPr/>
        </p:nvSpPr>
        <p:spPr>
          <a:xfrm>
            <a:off x="8549270" y="5634486"/>
            <a:ext cx="3395481" cy="584775"/>
          </a:xfrm>
          <a:prstGeom prst="rect">
            <a:avLst/>
          </a:prstGeom>
          <a:noFill/>
        </p:spPr>
        <p:txBody>
          <a:bodyPr wrap="none" rtlCol="0">
            <a:spAutoFit/>
          </a:bodyPr>
          <a:lstStyle/>
          <a:p>
            <a:r>
              <a:rPr lang="en-US" sz="3200" dirty="0">
                <a:solidFill>
                  <a:schemeClr val="accent2">
                    <a:lumMod val="50000"/>
                  </a:schemeClr>
                </a:solidFill>
                <a:latin typeface="Lato" panose="020F0502020204030203" pitchFamily="34" charset="0"/>
                <a:ea typeface="Lato" panose="020F0502020204030203" pitchFamily="34" charset="0"/>
                <a:cs typeface="Lato" panose="020F0502020204030203" pitchFamily="34" charset="0"/>
              </a:rPr>
              <a:t>…and many more!</a:t>
            </a:r>
          </a:p>
        </p:txBody>
      </p:sp>
      <p:pic>
        <p:nvPicPr>
          <p:cNvPr id="18" name="Picture 17">
            <a:extLst>
              <a:ext uri="{FF2B5EF4-FFF2-40B4-BE49-F238E27FC236}">
                <a16:creationId xmlns:a16="http://schemas.microsoft.com/office/drawing/2014/main" id="{033F6E38-BE50-CC66-CC16-B701841489AD}"/>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8854205" y="3045567"/>
            <a:ext cx="1531395" cy="1836756"/>
          </a:xfrm>
          <a:prstGeom prst="rect">
            <a:avLst/>
          </a:prstGeom>
        </p:spPr>
      </p:pic>
      <p:sp>
        <p:nvSpPr>
          <p:cNvPr id="19" name="TextBox 18">
            <a:extLst>
              <a:ext uri="{FF2B5EF4-FFF2-40B4-BE49-F238E27FC236}">
                <a16:creationId xmlns:a16="http://schemas.microsoft.com/office/drawing/2014/main" id="{0FC26145-24A8-B8F3-EB15-AA6B9E6C47C7}"/>
              </a:ext>
            </a:extLst>
          </p:cNvPr>
          <p:cNvSpPr txBox="1"/>
          <p:nvPr/>
        </p:nvSpPr>
        <p:spPr>
          <a:xfrm>
            <a:off x="8854204" y="4883621"/>
            <a:ext cx="1524959" cy="307777"/>
          </a:xfrm>
          <a:prstGeom prst="rect">
            <a:avLst/>
          </a:prstGeom>
          <a:noFill/>
        </p:spPr>
        <p:txBody>
          <a:bodyPr wrap="square" rtlCol="0">
            <a:spAutoFit/>
          </a:bodyPr>
          <a:lstStyle/>
          <a:p>
            <a:r>
              <a:rPr lang="en-US" sz="1400" i="1" dirty="0">
                <a:latin typeface="Lato" panose="020F0502020204030203" pitchFamily="34" charset="0"/>
                <a:ea typeface="Lato" panose="020F0502020204030203" pitchFamily="34" charset="0"/>
                <a:cs typeface="Lato" panose="020F0502020204030203" pitchFamily="34" charset="0"/>
              </a:rPr>
              <a:t>Danika Klaus, RN</a:t>
            </a:r>
            <a:endParaRPr lang="en-US" sz="1400" dirty="0">
              <a:latin typeface="Lato" panose="020F0502020204030203" pitchFamily="34" charset="0"/>
              <a:ea typeface="Lato" panose="020F0502020204030203" pitchFamily="34" charset="0"/>
              <a:cs typeface="Lato" panose="020F0502020204030203" pitchFamily="34" charset="0"/>
            </a:endParaRPr>
          </a:p>
        </p:txBody>
      </p:sp>
      <p:pic>
        <p:nvPicPr>
          <p:cNvPr id="21" name="Picture 20">
            <a:extLst>
              <a:ext uri="{FF2B5EF4-FFF2-40B4-BE49-F238E27FC236}">
                <a16:creationId xmlns:a16="http://schemas.microsoft.com/office/drawing/2014/main" id="{A8CDA86E-9D5F-4FEA-58C7-AD27BCDC473C}"/>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10468089" y="2653783"/>
            <a:ext cx="1531395" cy="1846682"/>
          </a:xfrm>
          <a:prstGeom prst="rect">
            <a:avLst/>
          </a:prstGeom>
        </p:spPr>
      </p:pic>
      <p:sp>
        <p:nvSpPr>
          <p:cNvPr id="22" name="TextBox 21">
            <a:extLst>
              <a:ext uri="{FF2B5EF4-FFF2-40B4-BE49-F238E27FC236}">
                <a16:creationId xmlns:a16="http://schemas.microsoft.com/office/drawing/2014/main" id="{48B70FDC-D5C6-1402-869D-F2DB9B333D07}"/>
              </a:ext>
            </a:extLst>
          </p:cNvPr>
          <p:cNvSpPr txBox="1"/>
          <p:nvPr/>
        </p:nvSpPr>
        <p:spPr>
          <a:xfrm>
            <a:off x="10374204" y="4476300"/>
            <a:ext cx="2017867" cy="307777"/>
          </a:xfrm>
          <a:prstGeom prst="rect">
            <a:avLst/>
          </a:prstGeom>
          <a:noFill/>
        </p:spPr>
        <p:txBody>
          <a:bodyPr wrap="square" rtlCol="0">
            <a:spAutoFit/>
          </a:bodyPr>
          <a:lstStyle/>
          <a:p>
            <a:r>
              <a:rPr lang="en-US" sz="1400" i="1" dirty="0">
                <a:latin typeface="Lato" panose="020F0502020204030203" pitchFamily="34" charset="0"/>
                <a:ea typeface="Lato" panose="020F0502020204030203" pitchFamily="34" charset="0"/>
                <a:cs typeface="Lato" panose="020F0502020204030203" pitchFamily="34" charset="0"/>
              </a:rPr>
              <a:t>Stephane </a:t>
            </a:r>
            <a:r>
              <a:rPr lang="en-US" sz="1400" i="1" dirty="0" err="1">
                <a:latin typeface="Lato" panose="020F0502020204030203" pitchFamily="34" charset="0"/>
                <a:ea typeface="Lato" panose="020F0502020204030203" pitchFamily="34" charset="0"/>
                <a:cs typeface="Lato" panose="020F0502020204030203" pitchFamily="34" charset="0"/>
              </a:rPr>
              <a:t>Esnault</a:t>
            </a:r>
            <a:r>
              <a:rPr lang="en-US" sz="1400" i="1" dirty="0">
                <a:latin typeface="Lato" panose="020F0502020204030203" pitchFamily="34" charset="0"/>
                <a:ea typeface="Lato" panose="020F0502020204030203" pitchFamily="34" charset="0"/>
                <a:cs typeface="Lato" panose="020F0502020204030203" pitchFamily="34" charset="0"/>
              </a:rPr>
              <a:t>, PhD</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5" name="Title 6">
            <a:extLst>
              <a:ext uri="{FF2B5EF4-FFF2-40B4-BE49-F238E27FC236}">
                <a16:creationId xmlns:a16="http://schemas.microsoft.com/office/drawing/2014/main" id="{B88A695E-1DA2-D754-4EE1-B24C73829AE4}"/>
              </a:ext>
            </a:extLst>
          </p:cNvPr>
          <p:cNvSpPr>
            <a:spLocks noGrp="1"/>
          </p:cNvSpPr>
          <p:nvPr>
            <p:ph type="title"/>
          </p:nvPr>
        </p:nvSpPr>
        <p:spPr>
          <a:xfrm>
            <a:off x="628294" y="562540"/>
            <a:ext cx="9527275" cy="1241944"/>
          </a:xfrm>
        </p:spPr>
        <p:txBody>
          <a:bodyPr>
            <a:normAutofit/>
          </a:bodyPr>
          <a:lstStyle/>
          <a:p>
            <a:r>
              <a:rPr lang="en-US" sz="6000" dirty="0">
                <a:solidFill>
                  <a:schemeClr val="accent2">
                    <a:lumMod val="50000"/>
                  </a:schemeClr>
                </a:solidFill>
                <a:latin typeface="Cambria" panose="02040503050406030204" pitchFamily="18" charset="0"/>
                <a:ea typeface="EB Garamond" pitchFamily="2" charset="0"/>
                <a:cs typeface="Kannada MN" pitchFamily="2" charset="0"/>
              </a:rPr>
              <a:t>Gratitude</a:t>
            </a:r>
          </a:p>
        </p:txBody>
      </p:sp>
      <p:pic>
        <p:nvPicPr>
          <p:cNvPr id="9" name="Picture 8" descr="A close-up of a person smiling&#10;&#10;Description automatically generated">
            <a:extLst>
              <a:ext uri="{FF2B5EF4-FFF2-40B4-BE49-F238E27FC236}">
                <a16:creationId xmlns:a16="http://schemas.microsoft.com/office/drawing/2014/main" id="{732C5C5E-6457-0538-E653-6501DA882EF8}"/>
              </a:ext>
            </a:extLst>
          </p:cNvPr>
          <p:cNvPicPr>
            <a:picLocks noChangeAspect="1"/>
          </p:cNvPicPr>
          <p:nvPr/>
        </p:nvPicPr>
        <p:blipFill>
          <a:blip r:embed="rId12">
            <a:grayscl/>
          </a:blip>
          <a:stretch>
            <a:fillRect/>
          </a:stretch>
        </p:blipFill>
        <p:spPr>
          <a:xfrm>
            <a:off x="5792653" y="4551725"/>
            <a:ext cx="1431080" cy="1721857"/>
          </a:xfrm>
          <a:prstGeom prst="rect">
            <a:avLst/>
          </a:prstGeom>
        </p:spPr>
      </p:pic>
      <p:sp>
        <p:nvSpPr>
          <p:cNvPr id="20" name="TextBox 19">
            <a:extLst>
              <a:ext uri="{FF2B5EF4-FFF2-40B4-BE49-F238E27FC236}">
                <a16:creationId xmlns:a16="http://schemas.microsoft.com/office/drawing/2014/main" id="{F7032D39-3391-331C-8583-BD14CE5C6866}"/>
              </a:ext>
            </a:extLst>
          </p:cNvPr>
          <p:cNvSpPr txBox="1"/>
          <p:nvPr/>
        </p:nvSpPr>
        <p:spPr>
          <a:xfrm>
            <a:off x="5622698" y="6217535"/>
            <a:ext cx="1792531" cy="307777"/>
          </a:xfrm>
          <a:prstGeom prst="rect">
            <a:avLst/>
          </a:prstGeom>
          <a:noFill/>
        </p:spPr>
        <p:txBody>
          <a:bodyPr wrap="square" rtlCol="0">
            <a:spAutoFit/>
          </a:bodyPr>
          <a:lstStyle/>
          <a:p>
            <a:r>
              <a:rPr lang="en-US" sz="1400" i="1" dirty="0">
                <a:latin typeface="Lato" panose="020F0502020204030203" pitchFamily="34" charset="0"/>
                <a:ea typeface="Lato" panose="020F0502020204030203" pitchFamily="34" charset="0"/>
                <a:cs typeface="Lato" panose="020F0502020204030203" pitchFamily="34" charset="0"/>
              </a:rPr>
              <a:t>Lyn Abramson, PhD</a:t>
            </a:r>
            <a:endParaRPr lang="en-US" sz="1400" dirty="0">
              <a:latin typeface="Lato" panose="020F0502020204030203" pitchFamily="34" charset="0"/>
              <a:ea typeface="Lato" panose="020F0502020204030203" pitchFamily="34" charset="0"/>
              <a:cs typeface="Lato" panose="020F0502020204030203" pitchFamily="34" charset="0"/>
            </a:endParaRPr>
          </a:p>
        </p:txBody>
      </p:sp>
      <p:pic>
        <p:nvPicPr>
          <p:cNvPr id="24" name="Picture 23" descr="A close-up of a person smiling&#10;&#10;Description automatically generated">
            <a:extLst>
              <a:ext uri="{FF2B5EF4-FFF2-40B4-BE49-F238E27FC236}">
                <a16:creationId xmlns:a16="http://schemas.microsoft.com/office/drawing/2014/main" id="{9255E0A5-D6CD-6842-ECBC-D2F5A6CAB8E5}"/>
              </a:ext>
            </a:extLst>
          </p:cNvPr>
          <p:cNvPicPr>
            <a:picLocks noChangeAspect="1"/>
          </p:cNvPicPr>
          <p:nvPr/>
        </p:nvPicPr>
        <p:blipFill>
          <a:blip r:embed="rId13">
            <a:grayscl/>
          </a:blip>
          <a:stretch>
            <a:fillRect/>
          </a:stretch>
        </p:blipFill>
        <p:spPr>
          <a:xfrm>
            <a:off x="7317618" y="3188984"/>
            <a:ext cx="1442702" cy="1731242"/>
          </a:xfrm>
          <a:prstGeom prst="rect">
            <a:avLst/>
          </a:prstGeom>
        </p:spPr>
      </p:pic>
      <p:sp>
        <p:nvSpPr>
          <p:cNvPr id="25" name="TextBox 24">
            <a:extLst>
              <a:ext uri="{FF2B5EF4-FFF2-40B4-BE49-F238E27FC236}">
                <a16:creationId xmlns:a16="http://schemas.microsoft.com/office/drawing/2014/main" id="{E30F00B6-F74A-3C38-B164-F5D524FCADF8}"/>
              </a:ext>
            </a:extLst>
          </p:cNvPr>
          <p:cNvSpPr txBox="1"/>
          <p:nvPr/>
        </p:nvSpPr>
        <p:spPr>
          <a:xfrm>
            <a:off x="7213944" y="4861400"/>
            <a:ext cx="1622577" cy="307777"/>
          </a:xfrm>
          <a:prstGeom prst="rect">
            <a:avLst/>
          </a:prstGeom>
          <a:noFill/>
        </p:spPr>
        <p:txBody>
          <a:bodyPr wrap="square" rtlCol="0">
            <a:spAutoFit/>
          </a:bodyPr>
          <a:lstStyle/>
          <a:p>
            <a:r>
              <a:rPr lang="en-US" sz="1400" i="1" dirty="0">
                <a:latin typeface="Lato" panose="020F0502020204030203" pitchFamily="34" charset="0"/>
                <a:ea typeface="Lato" panose="020F0502020204030203" pitchFamily="34" charset="0"/>
                <a:cs typeface="Lato" panose="020F0502020204030203" pitchFamily="34" charset="0"/>
              </a:rPr>
              <a:t>John Curtin, PhD</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26" name="Slide Number Placeholder 25">
            <a:extLst>
              <a:ext uri="{FF2B5EF4-FFF2-40B4-BE49-F238E27FC236}">
                <a16:creationId xmlns:a16="http://schemas.microsoft.com/office/drawing/2014/main" id="{B350BE50-9045-9C43-B073-F908056E6089}"/>
              </a:ext>
            </a:extLst>
          </p:cNvPr>
          <p:cNvSpPr>
            <a:spLocks noGrp="1"/>
          </p:cNvSpPr>
          <p:nvPr>
            <p:ph type="sldNum" sz="quarter" idx="12"/>
          </p:nvPr>
        </p:nvSpPr>
        <p:spPr>
          <a:xfrm>
            <a:off x="838200" y="6518580"/>
            <a:ext cx="2743200" cy="365125"/>
          </a:xfrm>
        </p:spPr>
        <p:txBody>
          <a:bodyPr/>
          <a:lstStyle/>
          <a:p>
            <a:fld id="{65FDF412-A621-3B4E-9F95-30FC65FCEAE4}" type="slidenum">
              <a:rPr lang="en-US" smtClean="0"/>
              <a:t>21</a:t>
            </a:fld>
            <a:endParaRPr lang="en-US" dirty="0"/>
          </a:p>
        </p:txBody>
      </p:sp>
      <p:pic>
        <p:nvPicPr>
          <p:cNvPr id="7" name="Picture 6" descr="A person in a white shirt&#10;&#10;Description automatically generated">
            <a:extLst>
              <a:ext uri="{FF2B5EF4-FFF2-40B4-BE49-F238E27FC236}">
                <a16:creationId xmlns:a16="http://schemas.microsoft.com/office/drawing/2014/main" id="{1D368260-D80A-5B4C-9800-ED0C2F40923C}"/>
              </a:ext>
            </a:extLst>
          </p:cNvPr>
          <p:cNvPicPr>
            <a:picLocks noChangeAspect="1"/>
          </p:cNvPicPr>
          <p:nvPr/>
        </p:nvPicPr>
        <p:blipFill rotWithShape="1">
          <a:blip r:embed="rId14"/>
          <a:srcRect l="12504" r="25513"/>
          <a:stretch/>
        </p:blipFill>
        <p:spPr>
          <a:xfrm>
            <a:off x="5262610" y="2689895"/>
            <a:ext cx="1951223" cy="1574009"/>
          </a:xfrm>
          <a:prstGeom prst="rect">
            <a:avLst/>
          </a:prstGeom>
        </p:spPr>
      </p:pic>
      <p:sp>
        <p:nvSpPr>
          <p:cNvPr id="23" name="TextBox 22">
            <a:extLst>
              <a:ext uri="{FF2B5EF4-FFF2-40B4-BE49-F238E27FC236}">
                <a16:creationId xmlns:a16="http://schemas.microsoft.com/office/drawing/2014/main" id="{C594B659-7002-B6E2-77BA-E8F81079213F}"/>
              </a:ext>
            </a:extLst>
          </p:cNvPr>
          <p:cNvSpPr txBox="1"/>
          <p:nvPr/>
        </p:nvSpPr>
        <p:spPr>
          <a:xfrm>
            <a:off x="5620544" y="4232204"/>
            <a:ext cx="1235353" cy="305039"/>
          </a:xfrm>
          <a:prstGeom prst="rect">
            <a:avLst/>
          </a:prstGeom>
          <a:noFill/>
        </p:spPr>
        <p:txBody>
          <a:bodyPr wrap="square" rtlCol="0">
            <a:spAutoFit/>
          </a:bodyPr>
          <a:lstStyle/>
          <a:p>
            <a:r>
              <a:rPr lang="en-US" sz="1400" i="1" dirty="0">
                <a:latin typeface="Lato" panose="020F0502020204030203" pitchFamily="34" charset="0"/>
                <a:ea typeface="Lato" panose="020F0502020204030203" pitchFamily="34" charset="0"/>
                <a:cs typeface="Lato" panose="020F0502020204030203" pitchFamily="34" charset="0"/>
              </a:rPr>
              <a:t>Corinna Frye</a:t>
            </a:r>
            <a:endParaRPr lang="en-US" sz="1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81975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732CF3-7882-2A1D-A1A3-C30A9B114FDC}"/>
              </a:ext>
            </a:extLst>
          </p:cNvPr>
          <p:cNvSpPr>
            <a:spLocks noGrp="1"/>
          </p:cNvSpPr>
          <p:nvPr>
            <p:ph idx="1"/>
          </p:nvPr>
        </p:nvSpPr>
        <p:spPr>
          <a:xfrm>
            <a:off x="599268" y="1466266"/>
            <a:ext cx="10337800" cy="5255209"/>
          </a:xfrm>
        </p:spPr>
        <p:txBody>
          <a:bodyPr>
            <a:normAutofit/>
          </a:bodyPr>
          <a:lstStyle/>
          <a:p>
            <a:pPr marL="0" indent="0">
              <a:spcBef>
                <a:spcPts val="0"/>
              </a:spcBef>
              <a:buNone/>
            </a:pPr>
            <a:endParaRPr lang="en-US" sz="1400" dirty="0">
              <a:solidFill>
                <a:schemeClr val="tx2"/>
              </a:solidFill>
              <a:latin typeface="Lato" panose="020F0502020204030203" pitchFamily="34" charset="0"/>
              <a:ea typeface="Lato" panose="020F0502020204030203" pitchFamily="34" charset="0"/>
              <a:cs typeface="Lato" panose="020F0502020204030203" pitchFamily="34" charset="0"/>
            </a:endParaRPr>
          </a:p>
          <a:p>
            <a:pPr>
              <a:spcBef>
                <a:spcPts val="0"/>
              </a:spcBef>
            </a:pP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Barnthouse</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M., &amp; Jones, B. L. (2019). The Impact of Environmental Chronic and Toxic Stress on Asthma. Clinical Reviews in Allergy &amp; Immunology, 57(3), 427–438. </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hlinkClick r:id="rId3"/>
              </a:rPr>
              <a:t>https://doi.org/10.1007/s12016-019-08736-x</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a:t>
            </a:r>
          </a:p>
          <a:p>
            <a:pPr>
              <a:spcBef>
                <a:spcPts val="0"/>
              </a:spcBef>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Impact and Management of Asthma and Anxiety and Depression. (2019, September 19). Severe Asthma Toolkit. </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hlinkClick r:id="rId4"/>
              </a:rPr>
              <a:t>https://toolkit.severeasthma.org.au/co-morbidities/extra-pulmonary/anxiety-depression/</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a:t>
            </a:r>
          </a:p>
          <a:p>
            <a:pPr>
              <a:spcBef>
                <a:spcPts val="0"/>
              </a:spcBef>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Higgins, E. T., Davidson, R. J.,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Busse</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W. W., Klaus, D. R.,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Bednarek</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G. T., Goldman, R. I., Sachs, J., &amp; Rosenkranz, M. A. (2022). Clinically relevant effects of Mindfulness-Based Stress Reduction in individuals with asthma. Brain, Behavior, &amp; Immunity - Health, 25, 100509. </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hlinkClick r:id="rId5"/>
              </a:rPr>
              <a:t>https://doi.org/10.1016/j.bbih.2022.100509</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a:t>
            </a:r>
          </a:p>
          <a:p>
            <a:pPr>
              <a:spcBef>
                <a:spcPts val="0"/>
              </a:spcBef>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Kern, S., Oakes, T. R., Stone, C. K.,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McAuliff</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E. M.,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Kirschbaum</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C., &amp; Davidson, R. J. (2008). Glucose metabolic changes in the prefrontal cortex are associated with HPA axis response to a psychosocial stressor.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Psychoneuroendocrinology</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33(4), 517–529. </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hlinkClick r:id="rId6"/>
              </a:rPr>
              <a:t>https://doi.org/10.1016/j.psyneuen.2008.01.010</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a:t>
            </a:r>
          </a:p>
          <a:p>
            <a:pPr>
              <a:spcBef>
                <a:spcPts val="0"/>
              </a:spcBef>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McDonald, V. M., Clark, V. L., Cordova-Rivera, L.,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Wark</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P. A. B., Baines, K. J., &amp; Gibson, P. G. (2020). Targeting treatable traits in severe asthma: A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randomised</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controlled trial. European Respiratory Journal, 55(3). </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hlinkClick r:id="rId7"/>
              </a:rPr>
              <a:t>https://doi.org/10.1183/13993003.01509-2019</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a:t>
            </a:r>
          </a:p>
          <a:p>
            <a:pPr>
              <a:spcBef>
                <a:spcPts val="0"/>
              </a:spcBef>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Menon, V. (2015). Salience Network. In Brain Mapping (pp. 597–611). Elsevier. </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hlinkClick r:id="rId8"/>
              </a:rPr>
              <a:t>https://doi.org/10.1016/B978-0-12-397025-1.00052-X</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a:t>
            </a:r>
          </a:p>
          <a:p>
            <a:pPr>
              <a:spcBef>
                <a:spcPts val="0"/>
              </a:spcBef>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Rosenkranz, M. A.,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Esnault</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S., Christian, B. T.,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Crisafi</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G., Gresham, L. K., Higgins, A. T., Moore, M. N., Moore, S. M., Weng, H. Y., Salk, R. H.,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Busse</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W. W., &amp; Davidson, R. J. (2016). Mind-body interactions in the regulation of airway inflammation in asthma: A PET study of acute and chronic stress. Brain, Behavior, and Immunity, 58, 18–30. </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hlinkClick r:id="rId9"/>
              </a:rPr>
              <a:t>https://doi.org/10.1016/j.bbi.2016.03.024</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a:t>
            </a:r>
          </a:p>
          <a:p>
            <a:pPr>
              <a:spcBef>
                <a:spcPts val="0"/>
              </a:spcBef>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Vos, T., Lim, S. S.,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Abbafati</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C., Abbas, K. M., Abbasi, M.,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Abbasifard</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M., Abbasi-</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Kangevari</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M.,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Abbastabar</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H., Abd-Allah, F.,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Abdelalim</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A.,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Abdollahi</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M.,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Abdollahpour</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I.,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Abolhassani</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H.,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Aboyans</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V., Abrams, E. M., Abreu, L. G., Abrigo, M. R. M., Abu-</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Raddad</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L. J.,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Abushouk</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A. I., … Murray, C. J. L. (2020). Global burden of 369 diseases and injuries in 204 countries and territories, 1990–2019: A systematic analysis for the Global Burden of Disease Study 2019. The Lancet, 396(10258), 1204–1222. </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hlinkClick r:id="rId10"/>
              </a:rPr>
              <a:t>https://doi.org/10.1016/S0140-6736(20)30925-9</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a:t>
            </a:r>
          </a:p>
        </p:txBody>
      </p:sp>
      <p:sp>
        <p:nvSpPr>
          <p:cNvPr id="4" name="Title 6">
            <a:extLst>
              <a:ext uri="{FF2B5EF4-FFF2-40B4-BE49-F238E27FC236}">
                <a16:creationId xmlns:a16="http://schemas.microsoft.com/office/drawing/2014/main" id="{3F322D10-0C28-913C-99AE-77CB88E685FA}"/>
              </a:ext>
            </a:extLst>
          </p:cNvPr>
          <p:cNvSpPr>
            <a:spLocks noGrp="1"/>
          </p:cNvSpPr>
          <p:nvPr>
            <p:ph type="title"/>
          </p:nvPr>
        </p:nvSpPr>
        <p:spPr>
          <a:xfrm>
            <a:off x="628294" y="562540"/>
            <a:ext cx="9527275" cy="1241944"/>
          </a:xfrm>
        </p:spPr>
        <p:txBody>
          <a:bodyPr>
            <a:normAutofit/>
          </a:body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References  </a:t>
            </a:r>
          </a:p>
        </p:txBody>
      </p:sp>
      <p:sp>
        <p:nvSpPr>
          <p:cNvPr id="2" name="Slide Number Placeholder 1">
            <a:extLst>
              <a:ext uri="{FF2B5EF4-FFF2-40B4-BE49-F238E27FC236}">
                <a16:creationId xmlns:a16="http://schemas.microsoft.com/office/drawing/2014/main" id="{E563D16C-CC95-0A25-2454-EC3357D74C9E}"/>
              </a:ext>
            </a:extLst>
          </p:cNvPr>
          <p:cNvSpPr>
            <a:spLocks noGrp="1"/>
          </p:cNvSpPr>
          <p:nvPr>
            <p:ph type="sldNum" sz="quarter" idx="12"/>
          </p:nvPr>
        </p:nvSpPr>
        <p:spPr>
          <a:xfrm>
            <a:off x="838200" y="6548078"/>
            <a:ext cx="2743200" cy="365125"/>
          </a:xfrm>
        </p:spPr>
        <p:txBody>
          <a:bodyPr/>
          <a:lstStyle/>
          <a:p>
            <a:fld id="{65FDF412-A621-3B4E-9F95-30FC65FCEAE4}" type="slidenum">
              <a:rPr lang="en-US" smtClean="0"/>
              <a:t>22</a:t>
            </a:fld>
            <a:endParaRPr lang="en-US"/>
          </a:p>
        </p:txBody>
      </p:sp>
    </p:spTree>
    <p:extLst>
      <p:ext uri="{BB962C8B-B14F-4D97-AF65-F5344CB8AC3E}">
        <p14:creationId xmlns:p14="http://schemas.microsoft.com/office/powerpoint/2010/main" val="3130721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3F322D10-0C28-913C-99AE-77CB88E685FA}"/>
              </a:ext>
            </a:extLst>
          </p:cNvPr>
          <p:cNvSpPr>
            <a:spLocks noGrp="1"/>
          </p:cNvSpPr>
          <p:nvPr>
            <p:ph type="title"/>
          </p:nvPr>
        </p:nvSpPr>
        <p:spPr>
          <a:xfrm>
            <a:off x="1795220" y="696686"/>
            <a:ext cx="8601559" cy="5464628"/>
          </a:xfrm>
        </p:spPr>
        <p:txBody>
          <a:bodyPr>
            <a:noAutofit/>
          </a:bodyPr>
          <a:lstStyle/>
          <a:p>
            <a:pPr algn="ctr">
              <a:spcBef>
                <a:spcPts val="1200"/>
              </a:spcBef>
              <a:spcAft>
                <a:spcPts val="1200"/>
              </a:spcAft>
            </a:pPr>
            <a:r>
              <a:rPr lang="en-US" b="1" dirty="0">
                <a:solidFill>
                  <a:schemeClr val="accent2">
                    <a:lumMod val="50000"/>
                  </a:schemeClr>
                </a:solidFill>
                <a:latin typeface="Cambria" panose="02040503050406030204" pitchFamily="18" charset="0"/>
                <a:ea typeface="EB Garamond" pitchFamily="2" charset="0"/>
                <a:cs typeface="Cambay Devanagari" pitchFamily="2" charset="77"/>
              </a:rPr>
              <a:t>THANK YOU!</a:t>
            </a:r>
            <a:br>
              <a:rPr lang="en-US" sz="3600" b="1" dirty="0">
                <a:solidFill>
                  <a:schemeClr val="accent2">
                    <a:lumMod val="50000"/>
                  </a:schemeClr>
                </a:solidFill>
                <a:latin typeface="Cambria" panose="02040503050406030204" pitchFamily="18" charset="0"/>
                <a:ea typeface="EB Garamond" pitchFamily="2" charset="0"/>
                <a:cs typeface="Cambay Devanagari" pitchFamily="2" charset="77"/>
              </a:rPr>
            </a:br>
            <a:br>
              <a:rPr lang="en-US" sz="3600" b="1" dirty="0">
                <a:solidFill>
                  <a:schemeClr val="accent2">
                    <a:lumMod val="50000"/>
                  </a:schemeClr>
                </a:solidFill>
                <a:latin typeface="Cambria" panose="02040503050406030204" pitchFamily="18" charset="0"/>
                <a:ea typeface="EB Garamond" pitchFamily="2" charset="0"/>
                <a:cs typeface="Cambay Devanagari" pitchFamily="2" charset="77"/>
              </a:rPr>
            </a:br>
            <a:br>
              <a:rPr lang="en-US" sz="3600" dirty="0">
                <a:solidFill>
                  <a:schemeClr val="accent2">
                    <a:lumMod val="50000"/>
                  </a:schemeClr>
                </a:solidFill>
                <a:latin typeface="Cambria" panose="02040503050406030204" pitchFamily="18" charset="0"/>
                <a:ea typeface="EB Garamond" pitchFamily="2" charset="0"/>
                <a:cs typeface="Cambay Devanagari" pitchFamily="2" charset="77"/>
              </a:rPr>
            </a:br>
            <a:br>
              <a:rPr lang="en-US" sz="3600" dirty="0">
                <a:solidFill>
                  <a:schemeClr val="accent2">
                    <a:lumMod val="50000"/>
                  </a:schemeClr>
                </a:solidFill>
                <a:latin typeface="Lato" panose="020F0502020204030203" pitchFamily="34" charset="0"/>
                <a:ea typeface="Lato" panose="020F0502020204030203" pitchFamily="34" charset="0"/>
                <a:cs typeface="Lato" panose="020F0502020204030203" pitchFamily="34" charset="0"/>
              </a:rPr>
            </a:br>
            <a:br>
              <a:rPr lang="en-US" sz="3600" dirty="0">
                <a:solidFill>
                  <a:schemeClr val="accent2">
                    <a:lumMod val="50000"/>
                  </a:schemeClr>
                </a:solidFill>
                <a:latin typeface="Lato" panose="020F0502020204030203" pitchFamily="34" charset="0"/>
                <a:ea typeface="Lato" panose="020F0502020204030203" pitchFamily="34" charset="0"/>
                <a:cs typeface="Lato" panose="020F0502020204030203" pitchFamily="34" charset="0"/>
              </a:rPr>
            </a:br>
            <a:r>
              <a:rPr lang="en-US" sz="36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Estelle Higgins</a:t>
            </a:r>
            <a:r>
              <a:rPr lang="en-US" sz="3600" dirty="0">
                <a:solidFill>
                  <a:schemeClr val="accent2">
                    <a:lumMod val="50000"/>
                  </a:schemeClr>
                </a:solidFill>
                <a:latin typeface="Lato" panose="020F0502020204030203" pitchFamily="34" charset="0"/>
                <a:ea typeface="Lato" panose="020F0502020204030203" pitchFamily="34" charset="0"/>
                <a:cs typeface="Lato" panose="020F0502020204030203" pitchFamily="34" charset="0"/>
              </a:rPr>
              <a:t>, M.S. </a:t>
            </a:r>
            <a:br>
              <a:rPr lang="en-US" sz="3200" dirty="0">
                <a:solidFill>
                  <a:schemeClr val="accent2">
                    <a:lumMod val="50000"/>
                  </a:schemeClr>
                </a:solidFill>
                <a:latin typeface="Lato" panose="020F0502020204030203" pitchFamily="34" charset="0"/>
                <a:ea typeface="Lato" panose="020F0502020204030203" pitchFamily="34" charset="0"/>
                <a:cs typeface="Lato" panose="020F0502020204030203" pitchFamily="34" charset="0"/>
              </a:rPr>
            </a:br>
            <a:r>
              <a:rPr lang="en-US" sz="3200" i="1" dirty="0">
                <a:solidFill>
                  <a:schemeClr val="accent2">
                    <a:lumMod val="50000"/>
                  </a:schemeClr>
                </a:solidFill>
                <a:latin typeface="Lato" panose="020F0502020204030203" pitchFamily="34" charset="0"/>
                <a:ea typeface="Lato" panose="020F0502020204030203" pitchFamily="34" charset="0"/>
                <a:cs typeface="Lato" panose="020F0502020204030203" pitchFamily="34" charset="0"/>
              </a:rPr>
              <a:t>Psychology PhD student at </a:t>
            </a:r>
            <a:br>
              <a:rPr lang="en-US" sz="3200" i="1" dirty="0">
                <a:solidFill>
                  <a:schemeClr val="accent2">
                    <a:lumMod val="50000"/>
                  </a:schemeClr>
                </a:solidFill>
                <a:latin typeface="Lato" panose="020F0502020204030203" pitchFamily="34" charset="0"/>
                <a:ea typeface="Lato" panose="020F0502020204030203" pitchFamily="34" charset="0"/>
                <a:cs typeface="Lato" panose="020F0502020204030203" pitchFamily="34" charset="0"/>
              </a:rPr>
            </a:br>
            <a:r>
              <a:rPr lang="en-US" sz="3200" i="1" dirty="0">
                <a:solidFill>
                  <a:schemeClr val="accent2">
                    <a:lumMod val="50000"/>
                  </a:schemeClr>
                </a:solidFill>
                <a:latin typeface="Lato" panose="020F0502020204030203" pitchFamily="34" charset="0"/>
                <a:ea typeface="Lato" panose="020F0502020204030203" pitchFamily="34" charset="0"/>
                <a:cs typeface="Lato" panose="020F0502020204030203" pitchFamily="34" charset="0"/>
              </a:rPr>
              <a:t>the University of Wisconsin-Madison</a:t>
            </a:r>
            <a:br>
              <a:rPr lang="en-US" sz="3600" i="1" dirty="0">
                <a:solidFill>
                  <a:schemeClr val="accent2">
                    <a:lumMod val="50000"/>
                  </a:schemeClr>
                </a:solidFill>
                <a:latin typeface="Lato" panose="020F0502020204030203" pitchFamily="34" charset="0"/>
                <a:ea typeface="Lato" panose="020F0502020204030203" pitchFamily="34" charset="0"/>
                <a:cs typeface="Lato" panose="020F0502020204030203" pitchFamily="34" charset="0"/>
              </a:rPr>
            </a:br>
            <a:br>
              <a:rPr lang="en-US" sz="3600" i="1" dirty="0">
                <a:solidFill>
                  <a:schemeClr val="accent2">
                    <a:lumMod val="50000"/>
                  </a:schemeClr>
                </a:solidFill>
                <a:latin typeface="Lato" panose="020F0502020204030203" pitchFamily="34" charset="0"/>
                <a:ea typeface="Lato" panose="020F0502020204030203" pitchFamily="34" charset="0"/>
                <a:cs typeface="Lato" panose="020F0502020204030203" pitchFamily="34" charset="0"/>
              </a:rPr>
            </a:br>
            <a:r>
              <a:rPr lang="en-US" sz="3600" dirty="0">
                <a:solidFill>
                  <a:schemeClr val="accent2">
                    <a:lumMod val="50000"/>
                  </a:schemeClr>
                </a:solidFill>
                <a:latin typeface="Lato" panose="020F0502020204030203" pitchFamily="34" charset="0"/>
                <a:ea typeface="Lato" panose="020F0502020204030203" pitchFamily="34" charset="0"/>
                <a:cs typeface="Lato" panose="020F0502020204030203" pitchFamily="34" charset="0"/>
              </a:rPr>
              <a:t>Email: </a:t>
            </a:r>
            <a:r>
              <a:rPr lang="en-US" sz="36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higgins5@wisc.edu</a:t>
            </a:r>
          </a:p>
        </p:txBody>
      </p:sp>
      <p:sp>
        <p:nvSpPr>
          <p:cNvPr id="2" name="Slide Number Placeholder 1">
            <a:extLst>
              <a:ext uri="{FF2B5EF4-FFF2-40B4-BE49-F238E27FC236}">
                <a16:creationId xmlns:a16="http://schemas.microsoft.com/office/drawing/2014/main" id="{E563D16C-CC95-0A25-2454-EC3357D74C9E}"/>
              </a:ext>
            </a:extLst>
          </p:cNvPr>
          <p:cNvSpPr>
            <a:spLocks noGrp="1"/>
          </p:cNvSpPr>
          <p:nvPr>
            <p:ph type="sldNum" sz="quarter" idx="12"/>
          </p:nvPr>
        </p:nvSpPr>
        <p:spPr/>
        <p:txBody>
          <a:bodyPr/>
          <a:lstStyle/>
          <a:p>
            <a:fld id="{65FDF412-A621-3B4E-9F95-30FC65FCEAE4}" type="slidenum">
              <a:rPr lang="en-US" smtClean="0"/>
              <a:t>23</a:t>
            </a:fld>
            <a:endParaRPr lang="en-US"/>
          </a:p>
        </p:txBody>
      </p:sp>
    </p:spTree>
    <p:extLst>
      <p:ext uri="{BB962C8B-B14F-4D97-AF65-F5344CB8AC3E}">
        <p14:creationId xmlns:p14="http://schemas.microsoft.com/office/powerpoint/2010/main" val="238688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Picture 33" descr="A graph of a graph with a line&#10;&#10;Description automatically generated with medium confidence">
            <a:extLst>
              <a:ext uri="{FF2B5EF4-FFF2-40B4-BE49-F238E27FC236}">
                <a16:creationId xmlns:a16="http://schemas.microsoft.com/office/drawing/2014/main" id="{53B64EBB-8798-0B3F-13E0-AEEB7B39A2B8}"/>
              </a:ext>
            </a:extLst>
          </p:cNvPr>
          <p:cNvPicPr>
            <a:picLocks noChangeAspect="1"/>
          </p:cNvPicPr>
          <p:nvPr/>
        </p:nvPicPr>
        <p:blipFill>
          <a:blip r:embed="rId3"/>
          <a:stretch>
            <a:fillRect/>
          </a:stretch>
        </p:blipFill>
        <p:spPr>
          <a:xfrm>
            <a:off x="2209800" y="2121846"/>
            <a:ext cx="7772400" cy="4264572"/>
          </a:xfrm>
          <a:prstGeom prst="rect">
            <a:avLst/>
          </a:prstGeom>
        </p:spPr>
      </p:pic>
      <p:sp>
        <p:nvSpPr>
          <p:cNvPr id="2" name="Title 1">
            <a:extLst>
              <a:ext uri="{FF2B5EF4-FFF2-40B4-BE49-F238E27FC236}">
                <a16:creationId xmlns:a16="http://schemas.microsoft.com/office/drawing/2014/main" id="{D395C99E-859E-B0E9-C9B1-88AF3FAF60D3}"/>
              </a:ext>
            </a:extLst>
          </p:cNvPr>
          <p:cNvSpPr>
            <a:spLocks noGrp="1"/>
          </p:cNvSpPr>
          <p:nvPr>
            <p:ph type="title"/>
          </p:nvPr>
        </p:nvSpPr>
        <p:spPr>
          <a:xfrm>
            <a:off x="609599" y="789895"/>
            <a:ext cx="11566073" cy="1431828"/>
          </a:xfrm>
        </p:spPr>
        <p:txBody>
          <a:bodyPr>
            <a:noAutofit/>
          </a:bodyPr>
          <a:lstStyle/>
          <a:p>
            <a:r>
              <a:rPr lang="en-US" dirty="0">
                <a:solidFill>
                  <a:schemeClr val="accent2">
                    <a:lumMod val="50000"/>
                  </a:schemeClr>
                </a:solidFill>
                <a:latin typeface="Cambria" panose="02040503050406030204" pitchFamily="18" charset="0"/>
              </a:rPr>
              <a:t>Psychosocial stress-induced cortisol correlates with airway IL-23A mRNA expression</a:t>
            </a:r>
          </a:p>
        </p:txBody>
      </p:sp>
      <p:sp>
        <p:nvSpPr>
          <p:cNvPr id="16" name="TextBox 15">
            <a:extLst>
              <a:ext uri="{FF2B5EF4-FFF2-40B4-BE49-F238E27FC236}">
                <a16:creationId xmlns:a16="http://schemas.microsoft.com/office/drawing/2014/main" id="{D13AF5DF-0BC2-D1BF-64DD-C5821AAA8277}"/>
              </a:ext>
            </a:extLst>
          </p:cNvPr>
          <p:cNvSpPr txBox="1"/>
          <p:nvPr/>
        </p:nvSpPr>
        <p:spPr>
          <a:xfrm>
            <a:off x="9342937" y="5421774"/>
            <a:ext cx="2513830" cy="646331"/>
          </a:xfrm>
          <a:prstGeom prst="rect">
            <a:avLst/>
          </a:prstGeom>
          <a:noFill/>
          <a:ln>
            <a:solidFill>
              <a:schemeClr val="tx1"/>
            </a:solidFill>
          </a:ln>
        </p:spPr>
        <p:txBody>
          <a:bodyPr wrap="none" rtlCol="0">
            <a:spAutoFit/>
          </a:bodyPr>
          <a:lstStyle/>
          <a:p>
            <a:pPr algn="ctr"/>
            <a:r>
              <a:rPr lang="en-US" u="sng" dirty="0">
                <a:latin typeface="Lato" panose="020F0502020204030203" pitchFamily="34" charset="0"/>
                <a:ea typeface="Lato" panose="020F0502020204030203" pitchFamily="34" charset="0"/>
                <a:cs typeface="Lato" panose="020F0502020204030203" pitchFamily="34" charset="0"/>
              </a:rPr>
              <a:t>Stats</a:t>
            </a:r>
          </a:p>
          <a:p>
            <a:pPr algn="ctr"/>
            <a:r>
              <a:rPr lang="en-US" i="1" dirty="0">
                <a:latin typeface="Lato" panose="020F0502020204030203" pitchFamily="34" charset="0"/>
                <a:ea typeface="Lato" panose="020F0502020204030203" pitchFamily="34" charset="0"/>
                <a:cs typeface="Lato" panose="020F0502020204030203" pitchFamily="34" charset="0"/>
              </a:rPr>
              <a:t>t</a:t>
            </a:r>
            <a:r>
              <a:rPr lang="en-US" dirty="0">
                <a:latin typeface="Lato" panose="020F0502020204030203" pitchFamily="34" charset="0"/>
                <a:ea typeface="Lato" panose="020F0502020204030203" pitchFamily="34" charset="0"/>
                <a:cs typeface="Lato" panose="020F0502020204030203" pitchFamily="34" charset="0"/>
              </a:rPr>
              <a:t>(22.1) = 2.38, </a:t>
            </a:r>
            <a:r>
              <a:rPr lang="en-US" i="1" dirty="0">
                <a:latin typeface="Lato" panose="020F0502020204030203" pitchFamily="34" charset="0"/>
                <a:ea typeface="Lato" panose="020F0502020204030203" pitchFamily="34" charset="0"/>
                <a:cs typeface="Lato" panose="020F0502020204030203" pitchFamily="34" charset="0"/>
              </a:rPr>
              <a:t>p</a:t>
            </a:r>
            <a:r>
              <a:rPr lang="en-US" dirty="0">
                <a:latin typeface="Lato" panose="020F0502020204030203" pitchFamily="34" charset="0"/>
                <a:ea typeface="Lato" panose="020F0502020204030203" pitchFamily="34" charset="0"/>
                <a:cs typeface="Lato" panose="020F0502020204030203" pitchFamily="34" charset="0"/>
              </a:rPr>
              <a:t> = .003</a:t>
            </a:r>
          </a:p>
        </p:txBody>
      </p:sp>
      <p:sp>
        <p:nvSpPr>
          <p:cNvPr id="20" name="Slide Number Placeholder 19">
            <a:extLst>
              <a:ext uri="{FF2B5EF4-FFF2-40B4-BE49-F238E27FC236}">
                <a16:creationId xmlns:a16="http://schemas.microsoft.com/office/drawing/2014/main" id="{259F09EC-4C12-A953-2CF2-99500DF40C9D}"/>
              </a:ext>
            </a:extLst>
          </p:cNvPr>
          <p:cNvSpPr>
            <a:spLocks noGrp="1"/>
          </p:cNvSpPr>
          <p:nvPr>
            <p:ph type="sldNum" sz="quarter" idx="12"/>
          </p:nvPr>
        </p:nvSpPr>
        <p:spPr>
          <a:xfrm>
            <a:off x="838200" y="6503831"/>
            <a:ext cx="2743200" cy="365125"/>
          </a:xfrm>
        </p:spPr>
        <p:txBody>
          <a:bodyPr/>
          <a:lstStyle/>
          <a:p>
            <a:fld id="{65FDF412-A621-3B4E-9F95-30FC65FCEAE4}" type="slidenum">
              <a:rPr lang="en-US" smtClean="0"/>
              <a:t>24</a:t>
            </a:fld>
            <a:endParaRPr lang="en-US" dirty="0"/>
          </a:p>
        </p:txBody>
      </p:sp>
      <p:sp>
        <p:nvSpPr>
          <p:cNvPr id="26" name="Title 1">
            <a:extLst>
              <a:ext uri="{FF2B5EF4-FFF2-40B4-BE49-F238E27FC236}">
                <a16:creationId xmlns:a16="http://schemas.microsoft.com/office/drawing/2014/main" id="{BDC40AD9-04A5-B0FC-0795-6E1AC4A4C8F6}"/>
              </a:ext>
            </a:extLst>
          </p:cNvPr>
          <p:cNvSpPr txBox="1">
            <a:spLocks/>
          </p:cNvSpPr>
          <p:nvPr/>
        </p:nvSpPr>
        <p:spPr>
          <a:xfrm>
            <a:off x="-14748" y="-19877"/>
            <a:ext cx="12221496" cy="769442"/>
          </a:xfrm>
          <a:prstGeom prst="rect">
            <a:avLst/>
          </a:prstGeom>
          <a:solidFill>
            <a:schemeClr val="accent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solidFill>
                  <a:schemeClr val="bg1"/>
                </a:solidFill>
                <a:latin typeface="Cambria" panose="02040503050406030204" pitchFamily="18" charset="0"/>
              </a:rPr>
              <a:t>Does inflammation vary with cortisol responses to stress? </a:t>
            </a:r>
          </a:p>
        </p:txBody>
      </p:sp>
      <p:grpSp>
        <p:nvGrpSpPr>
          <p:cNvPr id="3" name="Group 2">
            <a:extLst>
              <a:ext uri="{FF2B5EF4-FFF2-40B4-BE49-F238E27FC236}">
                <a16:creationId xmlns:a16="http://schemas.microsoft.com/office/drawing/2014/main" id="{36E7BA7F-A830-8618-CA99-A511F87B89F3}"/>
              </a:ext>
            </a:extLst>
          </p:cNvPr>
          <p:cNvGrpSpPr/>
          <p:nvPr/>
        </p:nvGrpSpPr>
        <p:grpSpPr>
          <a:xfrm>
            <a:off x="1199728" y="6503831"/>
            <a:ext cx="2973489" cy="365125"/>
            <a:chOff x="5108" y="0"/>
            <a:chExt cx="2973489" cy="365125"/>
          </a:xfrm>
        </p:grpSpPr>
        <p:sp>
          <p:nvSpPr>
            <p:cNvPr id="13" name="Chevron 12">
              <a:extLst>
                <a:ext uri="{FF2B5EF4-FFF2-40B4-BE49-F238E27FC236}">
                  <a16:creationId xmlns:a16="http://schemas.microsoft.com/office/drawing/2014/main" id="{83FC53D1-45B0-B8C9-78E5-FC01092B6B2C}"/>
                </a:ext>
              </a:extLst>
            </p:cNvPr>
            <p:cNvSpPr/>
            <p:nvPr/>
          </p:nvSpPr>
          <p:spPr>
            <a:xfrm>
              <a:off x="5108"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14" name="Chevron 4">
              <a:extLst>
                <a:ext uri="{FF2B5EF4-FFF2-40B4-BE49-F238E27FC236}">
                  <a16:creationId xmlns:a16="http://schemas.microsoft.com/office/drawing/2014/main" id="{B5F58C27-6AB3-E05A-A2BC-975C89330F1D}"/>
                </a:ext>
              </a:extLst>
            </p:cNvPr>
            <p:cNvSpPr txBox="1"/>
            <p:nvPr/>
          </p:nvSpPr>
          <p:spPr>
            <a:xfrm>
              <a:off x="187671"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4" name="Group 3">
            <a:extLst>
              <a:ext uri="{FF2B5EF4-FFF2-40B4-BE49-F238E27FC236}">
                <a16:creationId xmlns:a16="http://schemas.microsoft.com/office/drawing/2014/main" id="{9F55BEBC-DA74-44BA-F37A-87028BADB97B}"/>
              </a:ext>
            </a:extLst>
          </p:cNvPr>
          <p:cNvGrpSpPr/>
          <p:nvPr/>
        </p:nvGrpSpPr>
        <p:grpSpPr>
          <a:xfrm>
            <a:off x="3875869" y="6503831"/>
            <a:ext cx="2973489" cy="365125"/>
            <a:chOff x="2681249" y="0"/>
            <a:chExt cx="2973489" cy="365125"/>
          </a:xfrm>
        </p:grpSpPr>
        <p:sp>
          <p:nvSpPr>
            <p:cNvPr id="11" name="Chevron 10">
              <a:extLst>
                <a:ext uri="{FF2B5EF4-FFF2-40B4-BE49-F238E27FC236}">
                  <a16:creationId xmlns:a16="http://schemas.microsoft.com/office/drawing/2014/main" id="{E19FD105-997C-4DCF-844A-AFFD56ABF3C9}"/>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2" name="Chevron 6">
              <a:extLst>
                <a:ext uri="{FF2B5EF4-FFF2-40B4-BE49-F238E27FC236}">
                  <a16:creationId xmlns:a16="http://schemas.microsoft.com/office/drawing/2014/main" id="{7BE1D81B-D3EF-BF64-E421-B68C6C22F3D9}"/>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5" name="Group 4">
            <a:extLst>
              <a:ext uri="{FF2B5EF4-FFF2-40B4-BE49-F238E27FC236}">
                <a16:creationId xmlns:a16="http://schemas.microsoft.com/office/drawing/2014/main" id="{8BD2FF39-622D-AD86-B2C8-D879B13F4665}"/>
              </a:ext>
            </a:extLst>
          </p:cNvPr>
          <p:cNvGrpSpPr/>
          <p:nvPr/>
        </p:nvGrpSpPr>
        <p:grpSpPr>
          <a:xfrm>
            <a:off x="6552010" y="6503831"/>
            <a:ext cx="2973489" cy="365125"/>
            <a:chOff x="5357390" y="0"/>
            <a:chExt cx="2973489" cy="365125"/>
          </a:xfrm>
        </p:grpSpPr>
        <p:sp>
          <p:nvSpPr>
            <p:cNvPr id="9" name="Chevron 8">
              <a:extLst>
                <a:ext uri="{FF2B5EF4-FFF2-40B4-BE49-F238E27FC236}">
                  <a16:creationId xmlns:a16="http://schemas.microsoft.com/office/drawing/2014/main" id="{B6642BE2-EC2C-6F65-D98A-253A3D0C7206}"/>
                </a:ext>
              </a:extLst>
            </p:cNvPr>
            <p:cNvSpPr/>
            <p:nvPr/>
          </p:nvSpPr>
          <p:spPr>
            <a:xfrm>
              <a:off x="5357390" y="0"/>
              <a:ext cx="2973489" cy="365125"/>
            </a:xfrm>
            <a:prstGeom prst="chevron">
              <a:avLst/>
            </a:prstGeom>
            <a:solidFill>
              <a:schemeClr val="accent2">
                <a:lumMod val="50000"/>
              </a:schemeClr>
            </a:solid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10" name="Chevron 8">
              <a:extLst>
                <a:ext uri="{FF2B5EF4-FFF2-40B4-BE49-F238E27FC236}">
                  <a16:creationId xmlns:a16="http://schemas.microsoft.com/office/drawing/2014/main" id="{F3426846-AC1B-9118-0610-A0B4A962F561}"/>
                </a:ext>
              </a:extLst>
            </p:cNvPr>
            <p:cNvSpPr txBox="1"/>
            <p:nvPr/>
          </p:nvSpPr>
          <p:spPr>
            <a:xfrm>
              <a:off x="5539953"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ato" panose="020F0502020204030203" pitchFamily="34" charset="0"/>
                  <a:ea typeface="Lato" panose="020F0502020204030203" pitchFamily="34" charset="0"/>
                  <a:cs typeface="Lato" panose="020F0502020204030203" pitchFamily="34" charset="0"/>
                </a:rPr>
                <a:t>Results</a:t>
              </a:r>
            </a:p>
          </p:txBody>
        </p:sp>
      </p:grpSp>
      <p:grpSp>
        <p:nvGrpSpPr>
          <p:cNvPr id="6" name="Group 5">
            <a:extLst>
              <a:ext uri="{FF2B5EF4-FFF2-40B4-BE49-F238E27FC236}">
                <a16:creationId xmlns:a16="http://schemas.microsoft.com/office/drawing/2014/main" id="{34B0D121-7614-F56C-C670-2D2A669B50B9}"/>
              </a:ext>
            </a:extLst>
          </p:cNvPr>
          <p:cNvGrpSpPr/>
          <p:nvPr/>
        </p:nvGrpSpPr>
        <p:grpSpPr>
          <a:xfrm>
            <a:off x="9233259" y="6503831"/>
            <a:ext cx="2973489" cy="365125"/>
            <a:chOff x="8038639" y="0"/>
            <a:chExt cx="2973489" cy="365125"/>
          </a:xfrm>
        </p:grpSpPr>
        <p:sp>
          <p:nvSpPr>
            <p:cNvPr id="7" name="Chevron 6">
              <a:extLst>
                <a:ext uri="{FF2B5EF4-FFF2-40B4-BE49-F238E27FC236}">
                  <a16:creationId xmlns:a16="http://schemas.microsoft.com/office/drawing/2014/main" id="{415D8A63-CFC1-56D8-F056-7D33B92881F4}"/>
                </a:ext>
              </a:extLst>
            </p:cNvPr>
            <p:cNvSpPr/>
            <p:nvPr/>
          </p:nvSpPr>
          <p:spPr>
            <a:xfrm>
              <a:off x="803863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8" name="Chevron 10">
              <a:extLst>
                <a:ext uri="{FF2B5EF4-FFF2-40B4-BE49-F238E27FC236}">
                  <a16:creationId xmlns:a16="http://schemas.microsoft.com/office/drawing/2014/main" id="{C2F9DDB2-3D38-7856-1F46-17AE29D9EBFE}"/>
                </a:ext>
              </a:extLst>
            </p:cNvPr>
            <p:cNvSpPr txBox="1"/>
            <p:nvPr/>
          </p:nvSpPr>
          <p:spPr>
            <a:xfrm>
              <a:off x="822120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pic>
        <p:nvPicPr>
          <p:cNvPr id="35" name="Picture 34" descr="A graph of a graph with a line&#10;&#10;Description automatically generated with medium confidence">
            <a:extLst>
              <a:ext uri="{FF2B5EF4-FFF2-40B4-BE49-F238E27FC236}">
                <a16:creationId xmlns:a16="http://schemas.microsoft.com/office/drawing/2014/main" id="{623909BC-843E-2D7C-F6F8-AD3636B9984F}"/>
              </a:ext>
            </a:extLst>
          </p:cNvPr>
          <p:cNvPicPr>
            <a:picLocks noChangeAspect="1"/>
          </p:cNvPicPr>
          <p:nvPr/>
        </p:nvPicPr>
        <p:blipFill rotWithShape="1">
          <a:blip r:embed="rId3"/>
          <a:srcRect l="87950" t="37131" r="-1961" b="44336"/>
          <a:stretch/>
        </p:blipFill>
        <p:spPr>
          <a:xfrm>
            <a:off x="8896296" y="3429000"/>
            <a:ext cx="2022461" cy="1467794"/>
          </a:xfrm>
          <a:prstGeom prst="rect">
            <a:avLst/>
          </a:prstGeom>
        </p:spPr>
      </p:pic>
      <p:sp>
        <p:nvSpPr>
          <p:cNvPr id="18" name="TextBox 17">
            <a:extLst>
              <a:ext uri="{FF2B5EF4-FFF2-40B4-BE49-F238E27FC236}">
                <a16:creationId xmlns:a16="http://schemas.microsoft.com/office/drawing/2014/main" id="{A4BD36E8-3DFF-DAFB-2C01-1EA2EB1CC1B0}"/>
              </a:ext>
            </a:extLst>
          </p:cNvPr>
          <p:cNvSpPr txBox="1"/>
          <p:nvPr/>
        </p:nvSpPr>
        <p:spPr>
          <a:xfrm>
            <a:off x="9415822" y="3949616"/>
            <a:ext cx="2492990" cy="646331"/>
          </a:xfrm>
          <a:prstGeom prst="rect">
            <a:avLst/>
          </a:prstGeom>
          <a:solidFill>
            <a:schemeClr val="bg1"/>
          </a:solidFill>
        </p:spPr>
        <p:txBody>
          <a:bodyPr wrap="square" rtlCol="0">
            <a:spAutoFit/>
          </a:bodyPr>
          <a:lstStyle/>
          <a:p>
            <a:r>
              <a:rPr lang="en-US" sz="1200" dirty="0">
                <a:latin typeface="Lato" panose="020F0502020204030203" pitchFamily="34" charset="0"/>
                <a:ea typeface="Lato" panose="020F0502020204030203" pitchFamily="34" charset="0"/>
                <a:cs typeface="Lato" panose="020F0502020204030203" pitchFamily="34" charset="0"/>
              </a:rPr>
              <a:t>Before Allergen Challenge		</a:t>
            </a:r>
          </a:p>
          <a:p>
            <a:endParaRPr lang="en-US" sz="1200" dirty="0">
              <a:latin typeface="Lato" panose="020F0502020204030203" pitchFamily="34" charset="0"/>
              <a:ea typeface="Lato" panose="020F0502020204030203" pitchFamily="34" charset="0"/>
              <a:cs typeface="Lato" panose="020F0502020204030203" pitchFamily="34" charset="0"/>
            </a:endParaRPr>
          </a:p>
          <a:p>
            <a:r>
              <a:rPr lang="en-US" sz="1200" dirty="0">
                <a:latin typeface="Lato" panose="020F0502020204030203" pitchFamily="34" charset="0"/>
                <a:ea typeface="Lato" panose="020F0502020204030203" pitchFamily="34" charset="0"/>
                <a:cs typeface="Lato" panose="020F0502020204030203" pitchFamily="34" charset="0"/>
              </a:rPr>
              <a:t>After Allergen Challenge</a:t>
            </a:r>
          </a:p>
        </p:txBody>
      </p:sp>
    </p:spTree>
    <p:extLst>
      <p:ext uri="{BB962C8B-B14F-4D97-AF65-F5344CB8AC3E}">
        <p14:creationId xmlns:p14="http://schemas.microsoft.com/office/powerpoint/2010/main" val="2176379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A0BA-A700-DF4A-D1BA-B4B1D3A4DB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745EE7-1D5A-1AA2-7422-EB86E416D969}"/>
              </a:ext>
            </a:extLst>
          </p:cNvPr>
          <p:cNvSpPr>
            <a:spLocks noGrp="1"/>
          </p:cNvSpPr>
          <p:nvPr>
            <p:ph idx="1"/>
          </p:nvPr>
        </p:nvSpPr>
        <p:spPr/>
        <p:txBody>
          <a:bodyPr/>
          <a:lstStyle/>
          <a:p>
            <a:r>
              <a:rPr lang="en-US" dirty="0"/>
              <a:t>THIS IS IMPORTANT: We wouldn’t understand this phenotypic variability without understanding these underlying neural and physiological mechanisms !!! </a:t>
            </a:r>
          </a:p>
        </p:txBody>
      </p:sp>
      <p:sp>
        <p:nvSpPr>
          <p:cNvPr id="4" name="Slide Number Placeholder 3">
            <a:extLst>
              <a:ext uri="{FF2B5EF4-FFF2-40B4-BE49-F238E27FC236}">
                <a16:creationId xmlns:a16="http://schemas.microsoft.com/office/drawing/2014/main" id="{BEDEB338-052B-13FF-2FF2-1DD4A7BB71CC}"/>
              </a:ext>
            </a:extLst>
          </p:cNvPr>
          <p:cNvSpPr>
            <a:spLocks noGrp="1"/>
          </p:cNvSpPr>
          <p:nvPr>
            <p:ph type="sldNum" sz="quarter" idx="12"/>
          </p:nvPr>
        </p:nvSpPr>
        <p:spPr/>
        <p:txBody>
          <a:bodyPr/>
          <a:lstStyle/>
          <a:p>
            <a:fld id="{65FDF412-A621-3B4E-9F95-30FC65FCEAE4}" type="slidenum">
              <a:rPr lang="en-US" smtClean="0"/>
              <a:t>25</a:t>
            </a:fld>
            <a:endParaRPr lang="en-US"/>
          </a:p>
        </p:txBody>
      </p:sp>
    </p:spTree>
    <p:extLst>
      <p:ext uri="{BB962C8B-B14F-4D97-AF65-F5344CB8AC3E}">
        <p14:creationId xmlns:p14="http://schemas.microsoft.com/office/powerpoint/2010/main" val="793294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FB96C4-EF4F-7030-DB5F-67C9AC3642E8}"/>
              </a:ext>
            </a:extLst>
          </p:cNvPr>
          <p:cNvSpPr>
            <a:spLocks noGrp="1"/>
          </p:cNvSpPr>
          <p:nvPr>
            <p:ph type="sldNum" sz="quarter" idx="12"/>
          </p:nvPr>
        </p:nvSpPr>
        <p:spPr/>
        <p:txBody>
          <a:bodyPr/>
          <a:lstStyle/>
          <a:p>
            <a:fld id="{65FDF412-A621-3B4E-9F95-30FC65FCEAE4}" type="slidenum">
              <a:rPr lang="en-US" smtClean="0"/>
              <a:t>26</a:t>
            </a:fld>
            <a:endParaRPr lang="en-US"/>
          </a:p>
        </p:txBody>
      </p:sp>
      <p:sp>
        <p:nvSpPr>
          <p:cNvPr id="4" name="TextBox 3">
            <a:extLst>
              <a:ext uri="{FF2B5EF4-FFF2-40B4-BE49-F238E27FC236}">
                <a16:creationId xmlns:a16="http://schemas.microsoft.com/office/drawing/2014/main" id="{1F34FAED-4921-C890-AE96-63262D5027E4}"/>
              </a:ext>
            </a:extLst>
          </p:cNvPr>
          <p:cNvSpPr txBox="1"/>
          <p:nvPr/>
        </p:nvSpPr>
        <p:spPr>
          <a:xfrm>
            <a:off x="3049524" y="717911"/>
            <a:ext cx="6099048" cy="923330"/>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highlight 1) the importance of threat-sensitive neural circuits and 2) the predominance of Th17 pathways in stress-related potentiation of airway inflammation</a:t>
            </a:r>
            <a:r>
              <a:rPr lang="en-US" dirty="0">
                <a:effectLst/>
              </a:rPr>
              <a:t> </a:t>
            </a:r>
            <a:endParaRPr lang="en-US" dirty="0"/>
          </a:p>
        </p:txBody>
      </p:sp>
      <p:sp>
        <p:nvSpPr>
          <p:cNvPr id="6" name="TextBox 5">
            <a:extLst>
              <a:ext uri="{FF2B5EF4-FFF2-40B4-BE49-F238E27FC236}">
                <a16:creationId xmlns:a16="http://schemas.microsoft.com/office/drawing/2014/main" id="{B5513AFB-B393-89AD-534F-1AE66DB540E0}"/>
              </a:ext>
            </a:extLst>
          </p:cNvPr>
          <p:cNvSpPr txBox="1"/>
          <p:nvPr/>
        </p:nvSpPr>
        <p:spPr>
          <a:xfrm>
            <a:off x="3046476" y="1981164"/>
            <a:ext cx="6099048" cy="2031325"/>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those who had larger cortisol responses to the TSST also had greater levels of FeNO and IL-23A mRNA expression. This differential responsiveness was also evident in the brain, where the cortisol response to stress, compared to control, predicted increased glucose metabolism in the amygdala and dACC (in addition to other regions), which in turn was related to greater IL23A expression </a:t>
            </a:r>
            <a:r>
              <a:rPr lang="en-US" sz="1800" dirty="0" err="1">
                <a:effectLst/>
                <a:latin typeface="Times New Roman" panose="02020603050405020304" pitchFamily="18" charset="0"/>
                <a:ea typeface="Times New Roman" panose="02020603050405020304" pitchFamily="18" charset="0"/>
              </a:rPr>
              <a:t>fol</a:t>
            </a:r>
            <a:r>
              <a:rPr lang="en-US" dirty="0">
                <a:effectLst/>
              </a:rPr>
              <a:t> </a:t>
            </a:r>
            <a:endParaRPr lang="en-US" dirty="0"/>
          </a:p>
        </p:txBody>
      </p:sp>
      <p:sp>
        <p:nvSpPr>
          <p:cNvPr id="8" name="TextBox 7">
            <a:extLst>
              <a:ext uri="{FF2B5EF4-FFF2-40B4-BE49-F238E27FC236}">
                <a16:creationId xmlns:a16="http://schemas.microsoft.com/office/drawing/2014/main" id="{66C13B53-6261-9B0A-6686-C2ED679B4CE6}"/>
              </a:ext>
            </a:extLst>
          </p:cNvPr>
          <p:cNvSpPr txBox="1"/>
          <p:nvPr/>
        </p:nvSpPr>
        <p:spPr>
          <a:xfrm>
            <a:off x="3046476" y="4629411"/>
            <a:ext cx="6099048" cy="923330"/>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Stress-related salience network activation may therefore enhance Th17 inflammatory potential in asthma, through the upregulation of IL-23A.</a:t>
            </a:r>
            <a:r>
              <a:rPr lang="en-US" dirty="0">
                <a:effectLst/>
              </a:rPr>
              <a:t> </a:t>
            </a:r>
            <a:endParaRPr lang="en-US" dirty="0"/>
          </a:p>
        </p:txBody>
      </p:sp>
    </p:spTree>
    <p:extLst>
      <p:ext uri="{BB962C8B-B14F-4D97-AF65-F5344CB8AC3E}">
        <p14:creationId xmlns:p14="http://schemas.microsoft.com/office/powerpoint/2010/main" val="1365923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3A3A52-C7EA-8E3B-1359-044D41D3636B}"/>
              </a:ext>
            </a:extLst>
          </p:cNvPr>
          <p:cNvSpPr>
            <a:spLocks noGrp="1"/>
          </p:cNvSpPr>
          <p:nvPr>
            <p:ph type="sldNum" sz="quarter" idx="12"/>
          </p:nvPr>
        </p:nvSpPr>
        <p:spPr/>
        <p:txBody>
          <a:bodyPr/>
          <a:lstStyle/>
          <a:p>
            <a:fld id="{65FDF412-A621-3B4E-9F95-30FC65FCEAE4}" type="slidenum">
              <a:rPr lang="en-US" smtClean="0"/>
              <a:t>27</a:t>
            </a:fld>
            <a:endParaRPr lang="en-US"/>
          </a:p>
        </p:txBody>
      </p:sp>
      <p:pic>
        <p:nvPicPr>
          <p:cNvPr id="7" name="Picture 6" descr="A comparison of bronchial pneumonia&#10;&#10;Description automatically generated">
            <a:extLst>
              <a:ext uri="{FF2B5EF4-FFF2-40B4-BE49-F238E27FC236}">
                <a16:creationId xmlns:a16="http://schemas.microsoft.com/office/drawing/2014/main" id="{1CBC1B58-0471-AEB8-7FAA-58589F5A5A4F}"/>
              </a:ext>
            </a:extLst>
          </p:cNvPr>
          <p:cNvPicPr>
            <a:picLocks noChangeAspect="1"/>
          </p:cNvPicPr>
          <p:nvPr/>
        </p:nvPicPr>
        <p:blipFill rotWithShape="1">
          <a:blip r:embed="rId3"/>
          <a:srcRect t="30634"/>
          <a:stretch/>
        </p:blipFill>
        <p:spPr>
          <a:xfrm>
            <a:off x="4469813" y="4637098"/>
            <a:ext cx="4601642" cy="1984336"/>
          </a:xfrm>
          <a:prstGeom prst="rect">
            <a:avLst/>
          </a:prstGeom>
        </p:spPr>
      </p:pic>
      <p:pic>
        <p:nvPicPr>
          <p:cNvPr id="8" name="Picture 7" descr="A diagram of a patient's reaction&#10;&#10;Description automatically generated">
            <a:extLst>
              <a:ext uri="{FF2B5EF4-FFF2-40B4-BE49-F238E27FC236}">
                <a16:creationId xmlns:a16="http://schemas.microsoft.com/office/drawing/2014/main" id="{CD748962-5B40-C68F-279C-0D26D736A729}"/>
              </a:ext>
            </a:extLst>
          </p:cNvPr>
          <p:cNvPicPr>
            <a:picLocks noChangeAspect="1"/>
          </p:cNvPicPr>
          <p:nvPr/>
        </p:nvPicPr>
        <p:blipFill>
          <a:blip r:embed="rId4"/>
          <a:stretch>
            <a:fillRect/>
          </a:stretch>
        </p:blipFill>
        <p:spPr>
          <a:xfrm>
            <a:off x="193399" y="80403"/>
            <a:ext cx="4506131" cy="2601100"/>
          </a:xfrm>
          <a:prstGeom prst="rect">
            <a:avLst/>
          </a:prstGeom>
        </p:spPr>
      </p:pic>
      <p:sp>
        <p:nvSpPr>
          <p:cNvPr id="9" name="TextBox 8">
            <a:extLst>
              <a:ext uri="{FF2B5EF4-FFF2-40B4-BE49-F238E27FC236}">
                <a16:creationId xmlns:a16="http://schemas.microsoft.com/office/drawing/2014/main" id="{CEE4A329-37A6-17B6-9D8D-30A856E01FC3}"/>
              </a:ext>
            </a:extLst>
          </p:cNvPr>
          <p:cNvSpPr txBox="1"/>
          <p:nvPr/>
        </p:nvSpPr>
        <p:spPr>
          <a:xfrm>
            <a:off x="4707733" y="1769400"/>
            <a:ext cx="2072640" cy="1200329"/>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Changes in glucocorticoid receptor expression </a:t>
            </a:r>
          </a:p>
        </p:txBody>
      </p:sp>
      <p:sp>
        <p:nvSpPr>
          <p:cNvPr id="10" name="TextBox 9">
            <a:extLst>
              <a:ext uri="{FF2B5EF4-FFF2-40B4-BE49-F238E27FC236}">
                <a16:creationId xmlns:a16="http://schemas.microsoft.com/office/drawing/2014/main" id="{C58DE850-CD5E-01B7-106C-50D911C66A11}"/>
              </a:ext>
            </a:extLst>
          </p:cNvPr>
          <p:cNvSpPr txBox="1"/>
          <p:nvPr/>
        </p:nvSpPr>
        <p:spPr>
          <a:xfrm>
            <a:off x="7196095" y="1769399"/>
            <a:ext cx="2072640" cy="1200329"/>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Changes in adrenergic receptor expression </a:t>
            </a:r>
          </a:p>
        </p:txBody>
      </p:sp>
      <p:sp>
        <p:nvSpPr>
          <p:cNvPr id="11" name="TextBox 10">
            <a:extLst>
              <a:ext uri="{FF2B5EF4-FFF2-40B4-BE49-F238E27FC236}">
                <a16:creationId xmlns:a16="http://schemas.microsoft.com/office/drawing/2014/main" id="{64F4BA63-BE80-AA99-B409-640173132CD4}"/>
              </a:ext>
            </a:extLst>
          </p:cNvPr>
          <p:cNvSpPr txBox="1"/>
          <p:nvPr/>
        </p:nvSpPr>
        <p:spPr>
          <a:xfrm>
            <a:off x="6967497" y="3688193"/>
            <a:ext cx="2072640" cy="646331"/>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Altered response to bronchodilators</a:t>
            </a:r>
          </a:p>
        </p:txBody>
      </p:sp>
      <p:sp>
        <p:nvSpPr>
          <p:cNvPr id="12" name="TextBox 11">
            <a:extLst>
              <a:ext uri="{FF2B5EF4-FFF2-40B4-BE49-F238E27FC236}">
                <a16:creationId xmlns:a16="http://schemas.microsoft.com/office/drawing/2014/main" id="{790091CA-9068-EC99-9949-EA6B31E79E71}"/>
              </a:ext>
            </a:extLst>
          </p:cNvPr>
          <p:cNvSpPr txBox="1"/>
          <p:nvPr/>
        </p:nvSpPr>
        <p:spPr>
          <a:xfrm>
            <a:off x="4484213" y="3458216"/>
            <a:ext cx="2296160" cy="1200329"/>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Altered response to inhaled steroids/ anti-inflammatory treatments</a:t>
            </a:r>
          </a:p>
        </p:txBody>
      </p:sp>
      <p:pic>
        <p:nvPicPr>
          <p:cNvPr id="13" name="Picture 12" descr="A diagram of an asthmatic airway&#10;&#10;Description automatically generated">
            <a:extLst>
              <a:ext uri="{FF2B5EF4-FFF2-40B4-BE49-F238E27FC236}">
                <a16:creationId xmlns:a16="http://schemas.microsoft.com/office/drawing/2014/main" id="{1359860A-853C-F6C6-B7DA-D144E063D5ED}"/>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9222809" y="2681503"/>
            <a:ext cx="2959584" cy="2297226"/>
          </a:xfrm>
          <a:prstGeom prst="rect">
            <a:avLst/>
          </a:prstGeom>
        </p:spPr>
      </p:pic>
      <p:pic>
        <p:nvPicPr>
          <p:cNvPr id="14" name="Picture 13">
            <a:extLst>
              <a:ext uri="{FF2B5EF4-FFF2-40B4-BE49-F238E27FC236}">
                <a16:creationId xmlns:a16="http://schemas.microsoft.com/office/drawing/2014/main" id="{C95752EE-22D3-9A54-BA9E-12166B5883BB}"/>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1303863" y="3174515"/>
            <a:ext cx="1468638" cy="767482"/>
          </a:xfrm>
          <a:prstGeom prst="rect">
            <a:avLst/>
          </a:prstGeom>
        </p:spPr>
      </p:pic>
    </p:spTree>
    <p:extLst>
      <p:ext uri="{BB962C8B-B14F-4D97-AF65-F5344CB8AC3E}">
        <p14:creationId xmlns:p14="http://schemas.microsoft.com/office/powerpoint/2010/main" val="380288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3BCDD286-4A48-29FA-2586-5B7C1B5AC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617" y="1690688"/>
            <a:ext cx="7946765" cy="467711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57EAA6D-5B0B-C202-90D3-D5F2E4FD1F6A}"/>
              </a:ext>
            </a:extLst>
          </p:cNvPr>
          <p:cNvSpPr>
            <a:spLocks noGrp="1"/>
          </p:cNvSpPr>
          <p:nvPr>
            <p:ph type="sldNum" sz="quarter" idx="12"/>
          </p:nvPr>
        </p:nvSpPr>
        <p:spPr/>
        <p:txBody>
          <a:bodyPr/>
          <a:lstStyle/>
          <a:p>
            <a:fld id="{65FDF412-A621-3B4E-9F95-30FC65FCEAE4}" type="slidenum">
              <a:rPr lang="en-US" smtClean="0"/>
              <a:t>28</a:t>
            </a:fld>
            <a:endParaRPr lang="en-US"/>
          </a:p>
        </p:txBody>
      </p:sp>
      <p:sp>
        <p:nvSpPr>
          <p:cNvPr id="4" name="Title 6">
            <a:extLst>
              <a:ext uri="{FF2B5EF4-FFF2-40B4-BE49-F238E27FC236}">
                <a16:creationId xmlns:a16="http://schemas.microsoft.com/office/drawing/2014/main" id="{F369AECC-0FB1-4CEA-1178-500E191C39D9}"/>
              </a:ext>
            </a:extLst>
          </p:cNvPr>
          <p:cNvSpPr txBox="1">
            <a:spLocks/>
          </p:cNvSpPr>
          <p:nvPr/>
        </p:nvSpPr>
        <p:spPr>
          <a:xfrm>
            <a:off x="628294" y="562540"/>
            <a:ext cx="9527275" cy="7744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Demographics</a:t>
            </a:r>
          </a:p>
        </p:txBody>
      </p:sp>
    </p:spTree>
    <p:extLst>
      <p:ext uri="{BB962C8B-B14F-4D97-AF65-F5344CB8AC3E}">
        <p14:creationId xmlns:p14="http://schemas.microsoft.com/office/powerpoint/2010/main" val="800168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person with an inhaler&#10;&#10;Description automatically generated">
            <a:extLst>
              <a:ext uri="{FF2B5EF4-FFF2-40B4-BE49-F238E27FC236}">
                <a16:creationId xmlns:a16="http://schemas.microsoft.com/office/drawing/2014/main" id="{E56CCB11-F761-D2E4-40AF-1E39BA3FD96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32360" r="48769" b="7922"/>
          <a:stretch/>
        </p:blipFill>
        <p:spPr>
          <a:xfrm>
            <a:off x="2300039" y="1916935"/>
            <a:ext cx="3705543" cy="3023548"/>
          </a:xfrm>
          <a:prstGeom prst="rect">
            <a:avLst/>
          </a:prstGeom>
        </p:spPr>
      </p:pic>
      <p:pic>
        <p:nvPicPr>
          <p:cNvPr id="48" name="Picture 47" descr="A person with an inhaler&#10;&#10;Description automatically generated">
            <a:extLst>
              <a:ext uri="{FF2B5EF4-FFF2-40B4-BE49-F238E27FC236}">
                <a16:creationId xmlns:a16="http://schemas.microsoft.com/office/drawing/2014/main" id="{B6E347EB-A702-2BDC-3362-C934553A31B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9124" b="93236" l="10000" r="90000">
                        <a14:foregroundMark x1="23361" y1="54487" x2="22778" y2="53571"/>
                        <a14:foregroundMark x1="24331" y1="56013" x2="23467" y2="54654"/>
                        <a14:foregroundMark x1="25713" y1="58184" x2="25268" y2="57485"/>
                        <a14:foregroundMark x1="26944" y1="60119" x2="25777" y2="58285"/>
                        <a14:foregroundMark x1="22778" y1="53571" x2="24444" y2="44643"/>
                        <a14:foregroundMark x1="24444" y1="44643" x2="30417" y2="41270"/>
                        <a14:foregroundMark x1="30417" y1="41270" x2="35694" y2="45833"/>
                        <a14:foregroundMark x1="35694" y1="45833" x2="34634" y2="54166"/>
                        <a14:foregroundMark x1="41636" y1="66377" x2="42639" y2="68056"/>
                        <a14:foregroundMark x1="42639" y1="68056" x2="45694" y2="85516"/>
                        <a14:foregroundMark x1="45694" y1="85516" x2="47083" y2="89683"/>
                        <a14:foregroundMark x1="22210" y1="65894" x2="16253" y2="89365"/>
                        <a14:foregroundMark x1="27008" y1="88042" x2="27361" y2="87897"/>
                        <a14:foregroundMark x1="42713" y1="89256" x2="43056" y2="89286"/>
                        <a14:foregroundMark x1="27361" y1="87897" x2="38675" y2="88898"/>
                        <a14:foregroundMark x1="24028" y1="81349" x2="25139" y2="72024"/>
                        <a14:foregroundMark x1="25139" y1="72024" x2="31111" y2="74802"/>
                        <a14:foregroundMark x1="31111" y1="74802" x2="35556" y2="80754"/>
                        <a14:foregroundMark x1="35556" y1="80754" x2="35139" y2="72817"/>
                        <a14:foregroundMark x1="31250" y1="75595" x2="30833" y2="57540"/>
                        <a14:foregroundMark x1="30833" y1="57540" x2="30694" y2="56746"/>
                        <a14:foregroundMark x1="63611" y1="81151" x2="63611" y2="81151"/>
                        <a14:foregroundMark x1="63611" y1="81151" x2="63611" y2="81151"/>
                        <a14:foregroundMark x1="14583" y1="51587" x2="17917" y2="58929"/>
                        <a14:foregroundMark x1="17917" y1="58929" x2="15694" y2="50794"/>
                        <a14:foregroundMark x1="15694" y1="50794" x2="15139" y2="50992"/>
                        <a14:backgroundMark x1="23472" y1="61905" x2="23472" y2="61905"/>
                        <a14:backgroundMark x1="21528" y1="64683" x2="23056" y2="55754"/>
                        <a14:backgroundMark x1="23056" y1="55754" x2="22639" y2="59921"/>
                        <a14:backgroundMark x1="23056" y1="61310" x2="23056" y2="61905"/>
                        <a14:backgroundMark x1="22361" y1="61905" x2="23056" y2="62500"/>
                        <a14:backgroundMark x1="24028" y1="61905" x2="24861" y2="61111"/>
                        <a14:backgroundMark x1="26667" y1="61706" x2="19444" y2="63492"/>
                        <a14:backgroundMark x1="34583" y1="57143" x2="39583" y2="62897"/>
                        <a14:backgroundMark x1="39583" y1="62897" x2="42639" y2="64683"/>
                        <a14:backgroundMark x1="34167" y1="57540" x2="36806" y2="50397"/>
                        <a14:backgroundMark x1="14167" y1="92063" x2="25000" y2="93452"/>
                        <a14:backgroundMark x1="19444" y1="91667" x2="24722" y2="91468"/>
                        <a14:backgroundMark x1="21389" y1="89286" x2="26250" y2="89683"/>
                        <a14:backgroundMark x1="37917" y1="90873" x2="42778" y2="89087"/>
                        <a14:backgroundMark x1="45139" y1="90278" x2="45139" y2="90278"/>
                        <a14:backgroundMark x1="46389" y1="89683" x2="44306" y2="90278"/>
                        <a14:backgroundMark x1="54722" y1="92262" x2="54722" y2="92262"/>
                        <a14:backgroundMark x1="34583" y1="56746" x2="34306" y2="56746"/>
                        <a14:backgroundMark x1="34722" y1="55754" x2="34722" y2="58135"/>
                        <a14:backgroundMark x1="35833" y1="54960" x2="35556" y2="55754"/>
                      </a14:backgroundRemoval>
                    </a14:imgEffect>
                    <a14:imgEffect>
                      <a14:artisticGlowEdges/>
                    </a14:imgEffect>
                    <a14:imgEffect>
                      <a14:sharpenSoften amount="25000"/>
                    </a14:imgEffect>
                    <a14:imgEffect>
                      <a14:saturation sat="66000"/>
                    </a14:imgEffect>
                  </a14:imgLayer>
                </a14:imgProps>
              </a:ext>
            </a:extLst>
          </a:blip>
          <a:srcRect t="32360" r="52459" b="7922"/>
          <a:stretch/>
        </p:blipFill>
        <p:spPr>
          <a:xfrm>
            <a:off x="2300039" y="1916935"/>
            <a:ext cx="3438664" cy="3023548"/>
          </a:xfrm>
          <a:prstGeom prst="rect">
            <a:avLst/>
          </a:prstGeom>
        </p:spPr>
      </p:pic>
      <p:sp>
        <p:nvSpPr>
          <p:cNvPr id="4" name="TextBox 3">
            <a:extLst>
              <a:ext uri="{FF2B5EF4-FFF2-40B4-BE49-F238E27FC236}">
                <a16:creationId xmlns:a16="http://schemas.microsoft.com/office/drawing/2014/main" id="{425D1A22-6FCD-CBE9-C77E-B35F680A1E0B}"/>
              </a:ext>
            </a:extLst>
          </p:cNvPr>
          <p:cNvSpPr txBox="1"/>
          <p:nvPr/>
        </p:nvSpPr>
        <p:spPr>
          <a:xfrm>
            <a:off x="6335599" y="5986043"/>
            <a:ext cx="5945659" cy="523220"/>
          </a:xfrm>
          <a:prstGeom prst="rect">
            <a:avLst/>
          </a:prstGeom>
          <a:noFill/>
        </p:spPr>
        <p:txBody>
          <a:bodyPr wrap="square">
            <a:spAutoFit/>
          </a:bodyPr>
          <a:lstStyle/>
          <a:p>
            <a:r>
              <a:rPr lang="en-US" sz="1400" i="1" dirty="0">
                <a:latin typeface="Lato" panose="020F0502020204030203" pitchFamily="34" charset="0"/>
                <a:ea typeface="Lato" panose="020F0502020204030203" pitchFamily="34" charset="0"/>
                <a:cs typeface="Lato" panose="020F0502020204030203" pitchFamily="34" charset="0"/>
              </a:rPr>
              <a:t>(Vos et al., The Lancet, 2019; McDonald et al., Eur. Resp. J. 2019; </a:t>
            </a:r>
            <a:r>
              <a:rPr lang="en-US" sz="1400" i="1" dirty="0" err="1">
                <a:latin typeface="Lato" panose="020F0502020204030203" pitchFamily="34" charset="0"/>
                <a:ea typeface="Lato" panose="020F0502020204030203" pitchFamily="34" charset="0"/>
                <a:cs typeface="Lato" panose="020F0502020204030203" pitchFamily="34" charset="0"/>
              </a:rPr>
              <a:t>Barnthouse</a:t>
            </a:r>
            <a:r>
              <a:rPr lang="en-US" sz="1400" i="1" dirty="0">
                <a:latin typeface="Lato" panose="020F0502020204030203" pitchFamily="34" charset="0"/>
                <a:ea typeface="Lato" panose="020F0502020204030203" pitchFamily="34" charset="0"/>
                <a:cs typeface="Lato" panose="020F0502020204030203" pitchFamily="34" charset="0"/>
              </a:rPr>
              <a:t> &amp; James, Clin Rev Allergy &amp; Immunol, 2019)</a:t>
            </a:r>
          </a:p>
        </p:txBody>
      </p:sp>
      <p:sp>
        <p:nvSpPr>
          <p:cNvPr id="7" name="Title 6">
            <a:extLst>
              <a:ext uri="{FF2B5EF4-FFF2-40B4-BE49-F238E27FC236}">
                <a16:creationId xmlns:a16="http://schemas.microsoft.com/office/drawing/2014/main" id="{298F178A-2141-81F2-5E4E-E4A1872CA099}"/>
              </a:ext>
            </a:extLst>
          </p:cNvPr>
          <p:cNvSpPr txBox="1">
            <a:spLocks/>
          </p:cNvSpPr>
          <p:nvPr/>
        </p:nvSpPr>
        <p:spPr>
          <a:xfrm>
            <a:off x="628295" y="262740"/>
            <a:ext cx="10839180" cy="12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Kannada MN" pitchFamily="2" charset="0"/>
              </a:rPr>
              <a:t>Asthma interacts with</a:t>
            </a:r>
            <a:r>
              <a:rPr kumimoji="0" lang="en-US" sz="4800" b="0" i="0" u="none" strike="noStrike" kern="1200" spc="0" normalizeH="0" noProof="0" dirty="0">
                <a:ln>
                  <a:noFill/>
                </a:ln>
                <a:solidFill>
                  <a:schemeClr val="accent2">
                    <a:lumMod val="50000"/>
                  </a:schemeClr>
                </a:solidFill>
                <a:effectLst/>
                <a:uLnTx/>
                <a:uFillTx/>
                <a:latin typeface="Cambria" panose="02040503050406030204" pitchFamily="18" charset="0"/>
                <a:ea typeface="EB Garamond" pitchFamily="2" charset="0"/>
                <a:cs typeface="Kannada MN" pitchFamily="2" charset="0"/>
              </a:rPr>
              <a:t> the mind</a:t>
            </a:r>
            <a:endParaRPr kumimoji="0" lang="en-US" sz="4800" b="0" i="0" u="none"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Kannada MN" pitchFamily="2" charset="0"/>
            </a:endParaRPr>
          </a:p>
        </p:txBody>
      </p:sp>
      <p:pic>
        <p:nvPicPr>
          <p:cNvPr id="51" name="Picture 50" descr="A person with an inhaler&#10;&#10;Description automatically generated">
            <a:extLst>
              <a:ext uri="{FF2B5EF4-FFF2-40B4-BE49-F238E27FC236}">
                <a16:creationId xmlns:a16="http://schemas.microsoft.com/office/drawing/2014/main" id="{E8C05D0C-B397-2823-1CAF-ECF8879E239C}"/>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7">
                    <a14:imgEffect>
                      <a14:saturation sat="66000"/>
                    </a14:imgEffect>
                  </a14:imgLayer>
                </a14:imgProps>
              </a:ext>
            </a:extLst>
          </a:blip>
          <a:srcRect l="69981" t="93101"/>
          <a:stretch/>
        </p:blipFill>
        <p:spPr>
          <a:xfrm>
            <a:off x="9852912" y="6206647"/>
            <a:ext cx="2171274" cy="300418"/>
          </a:xfrm>
          <a:prstGeom prst="rect">
            <a:avLst/>
          </a:prstGeom>
        </p:spPr>
      </p:pic>
      <p:sp>
        <p:nvSpPr>
          <p:cNvPr id="6" name="TextBox 5">
            <a:extLst>
              <a:ext uri="{FF2B5EF4-FFF2-40B4-BE49-F238E27FC236}">
                <a16:creationId xmlns:a16="http://schemas.microsoft.com/office/drawing/2014/main" id="{6AD4C624-5B68-394E-6F6E-4EB78FD9A13E}"/>
              </a:ext>
            </a:extLst>
          </p:cNvPr>
          <p:cNvSpPr txBox="1"/>
          <p:nvPr/>
        </p:nvSpPr>
        <p:spPr>
          <a:xfrm>
            <a:off x="384851" y="2861747"/>
            <a:ext cx="2743200" cy="1384995"/>
          </a:xfrm>
          <a:prstGeom prst="rect">
            <a:avLst/>
          </a:prstGeom>
          <a:noFill/>
        </p:spPr>
        <p:txBody>
          <a:bodyPr wrap="square">
            <a:spAutoFit/>
          </a:bodyPr>
          <a:lstStyle/>
          <a:p>
            <a:r>
              <a:rPr lang="en-US" sz="2800" i="0" dirty="0">
                <a:solidFill>
                  <a:srgbClr val="212529"/>
                </a:solidFill>
                <a:effectLst/>
                <a:latin typeface="Lato" panose="020F0502020204030203" pitchFamily="34" charset="0"/>
                <a:ea typeface="Lato" panose="020F0502020204030203" pitchFamily="34" charset="0"/>
                <a:cs typeface="Lato" panose="020F0502020204030203" pitchFamily="34" charset="0"/>
              </a:rPr>
              <a:t>Global Asthma Prevalence:</a:t>
            </a:r>
            <a:r>
              <a:rPr lang="en-US" sz="2800" b="1" i="0" dirty="0">
                <a:solidFill>
                  <a:srgbClr val="212529"/>
                </a:solidFill>
                <a:effectLst/>
                <a:latin typeface="Lato" panose="020F0502020204030203" pitchFamily="34" charset="0"/>
                <a:ea typeface="Lato" panose="020F0502020204030203" pitchFamily="34" charset="0"/>
                <a:cs typeface="Lato" panose="020F0502020204030203" pitchFamily="34" charset="0"/>
              </a:rPr>
              <a:t> 262 million</a:t>
            </a:r>
            <a:endParaRPr lang="en-US" sz="2800" i="1" dirty="0">
              <a:solidFill>
                <a:srgbClr val="212529"/>
              </a:solidFill>
              <a:latin typeface="Lato" panose="020F0502020204030203" pitchFamily="34" charset="0"/>
              <a:ea typeface="Lato" panose="020F0502020204030203" pitchFamily="34" charset="0"/>
              <a:cs typeface="Lato" panose="020F0502020204030203" pitchFamily="34" charset="0"/>
            </a:endParaRPr>
          </a:p>
        </p:txBody>
      </p:sp>
      <p:sp>
        <p:nvSpPr>
          <p:cNvPr id="8" name="Slide Number Placeholder 7">
            <a:extLst>
              <a:ext uri="{FF2B5EF4-FFF2-40B4-BE49-F238E27FC236}">
                <a16:creationId xmlns:a16="http://schemas.microsoft.com/office/drawing/2014/main" id="{9E77866A-0D0E-21B3-D4E4-D609D18187F2}"/>
              </a:ext>
            </a:extLst>
          </p:cNvPr>
          <p:cNvSpPr>
            <a:spLocks noGrp="1"/>
          </p:cNvSpPr>
          <p:nvPr>
            <p:ph type="sldNum" sz="quarter" idx="12"/>
          </p:nvPr>
        </p:nvSpPr>
        <p:spPr>
          <a:xfrm>
            <a:off x="838200" y="6489083"/>
            <a:ext cx="2743200" cy="365125"/>
          </a:xfrm>
        </p:spPr>
        <p:txBody>
          <a:bodyPr/>
          <a:lstStyle/>
          <a:p>
            <a:fld id="{65FDF412-A621-3B4E-9F95-30FC65FCEAE4}" type="slidenum">
              <a:rPr lang="en-US" smtClean="0"/>
              <a:t>2</a:t>
            </a:fld>
            <a:endParaRPr lang="en-US" dirty="0"/>
          </a:p>
        </p:txBody>
      </p:sp>
      <p:sp>
        <p:nvSpPr>
          <p:cNvPr id="10" name="TextBox 9">
            <a:extLst>
              <a:ext uri="{FF2B5EF4-FFF2-40B4-BE49-F238E27FC236}">
                <a16:creationId xmlns:a16="http://schemas.microsoft.com/office/drawing/2014/main" id="{2184E5DE-8990-3A86-1E80-842765C6DDA0}"/>
              </a:ext>
            </a:extLst>
          </p:cNvPr>
          <p:cNvSpPr txBox="1"/>
          <p:nvPr/>
        </p:nvSpPr>
        <p:spPr>
          <a:xfrm>
            <a:off x="384850" y="4748379"/>
            <a:ext cx="3220233" cy="523220"/>
          </a:xfrm>
          <a:prstGeom prst="rect">
            <a:avLst/>
          </a:prstGeom>
          <a:noFill/>
        </p:spPr>
        <p:txBody>
          <a:bodyPr wrap="square">
            <a:spAutoFit/>
          </a:bodyPr>
          <a:lstStyle/>
          <a:p>
            <a:r>
              <a:rPr lang="en-US" sz="2800" b="1" dirty="0">
                <a:solidFill>
                  <a:srgbClr val="BF5004"/>
                </a:solidFill>
                <a:latin typeface="Lato" panose="020F0502020204030203" pitchFamily="34" charset="0"/>
                <a:ea typeface="Lato" panose="020F0502020204030203" pitchFamily="34" charset="0"/>
                <a:cs typeface="Lato" panose="020F0502020204030203" pitchFamily="34" charset="0"/>
              </a:rPr>
              <a:t>~1200 deaths/day</a:t>
            </a:r>
            <a:endParaRPr lang="en-US" sz="2800" dirty="0"/>
          </a:p>
        </p:txBody>
      </p:sp>
      <p:grpSp>
        <p:nvGrpSpPr>
          <p:cNvPr id="22" name="Group 21">
            <a:extLst>
              <a:ext uri="{FF2B5EF4-FFF2-40B4-BE49-F238E27FC236}">
                <a16:creationId xmlns:a16="http://schemas.microsoft.com/office/drawing/2014/main" id="{8CA2803A-9187-57BF-CAF2-56C8BCB4B4EF}"/>
              </a:ext>
            </a:extLst>
          </p:cNvPr>
          <p:cNvGrpSpPr/>
          <p:nvPr/>
        </p:nvGrpSpPr>
        <p:grpSpPr>
          <a:xfrm>
            <a:off x="1199728" y="6489083"/>
            <a:ext cx="2973489" cy="365125"/>
            <a:chOff x="5108" y="0"/>
            <a:chExt cx="2973489" cy="365125"/>
          </a:xfrm>
          <a:solidFill>
            <a:srgbClr val="24383F"/>
          </a:solidFill>
        </p:grpSpPr>
        <p:sp>
          <p:nvSpPr>
            <p:cNvPr id="23" name="Chevron 22">
              <a:extLst>
                <a:ext uri="{FF2B5EF4-FFF2-40B4-BE49-F238E27FC236}">
                  <a16:creationId xmlns:a16="http://schemas.microsoft.com/office/drawing/2014/main" id="{C5320E02-C920-BFEB-2195-1F5CD07A191B}"/>
                </a:ext>
              </a:extLst>
            </p:cNvPr>
            <p:cNvSpPr/>
            <p:nvPr/>
          </p:nvSpPr>
          <p:spPr>
            <a:xfrm>
              <a:off x="5108"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24" name="Chevron 4">
              <a:extLst>
                <a:ext uri="{FF2B5EF4-FFF2-40B4-BE49-F238E27FC236}">
                  <a16:creationId xmlns:a16="http://schemas.microsoft.com/office/drawing/2014/main" id="{8D6EDB10-7D77-BC5C-7FE6-15255F431A0B}"/>
                </a:ext>
              </a:extLst>
            </p:cNvPr>
            <p:cNvSpPr txBox="1"/>
            <p:nvPr/>
          </p:nvSpPr>
          <p:spPr>
            <a:xfrm>
              <a:off x="187671"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25" name="Group 24">
            <a:extLst>
              <a:ext uri="{FF2B5EF4-FFF2-40B4-BE49-F238E27FC236}">
                <a16:creationId xmlns:a16="http://schemas.microsoft.com/office/drawing/2014/main" id="{84AD815F-36D0-98B1-E35D-8BD2DDDAA5E9}"/>
              </a:ext>
            </a:extLst>
          </p:cNvPr>
          <p:cNvGrpSpPr/>
          <p:nvPr/>
        </p:nvGrpSpPr>
        <p:grpSpPr>
          <a:xfrm>
            <a:off x="3875869" y="6489083"/>
            <a:ext cx="2973489" cy="365125"/>
            <a:chOff x="2681249" y="0"/>
            <a:chExt cx="2973489" cy="365125"/>
          </a:xfrm>
        </p:grpSpPr>
        <p:sp>
          <p:nvSpPr>
            <p:cNvPr id="26" name="Chevron 25">
              <a:extLst>
                <a:ext uri="{FF2B5EF4-FFF2-40B4-BE49-F238E27FC236}">
                  <a16:creationId xmlns:a16="http://schemas.microsoft.com/office/drawing/2014/main" id="{F7476DE1-D66B-2BDE-ADAF-D505CAF920D0}"/>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27" name="Chevron 6">
              <a:extLst>
                <a:ext uri="{FF2B5EF4-FFF2-40B4-BE49-F238E27FC236}">
                  <a16:creationId xmlns:a16="http://schemas.microsoft.com/office/drawing/2014/main" id="{39ABAC3B-103B-C233-BA7C-A5D701BFA52C}"/>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28" name="Group 27">
            <a:extLst>
              <a:ext uri="{FF2B5EF4-FFF2-40B4-BE49-F238E27FC236}">
                <a16:creationId xmlns:a16="http://schemas.microsoft.com/office/drawing/2014/main" id="{D259A2C3-990B-9746-8E32-5C4F736DA312}"/>
              </a:ext>
            </a:extLst>
          </p:cNvPr>
          <p:cNvGrpSpPr/>
          <p:nvPr/>
        </p:nvGrpSpPr>
        <p:grpSpPr>
          <a:xfrm>
            <a:off x="6552010" y="6489083"/>
            <a:ext cx="2973489" cy="365125"/>
            <a:chOff x="5357390" y="0"/>
            <a:chExt cx="2973489" cy="365125"/>
          </a:xfrm>
          <a:solidFill>
            <a:srgbClr val="BFBFBF"/>
          </a:solidFill>
        </p:grpSpPr>
        <p:sp>
          <p:nvSpPr>
            <p:cNvPr id="29" name="Chevron 28">
              <a:extLst>
                <a:ext uri="{FF2B5EF4-FFF2-40B4-BE49-F238E27FC236}">
                  <a16:creationId xmlns:a16="http://schemas.microsoft.com/office/drawing/2014/main" id="{30AA4BDA-6F8B-F0F4-EC81-D96A3EEAC11E}"/>
                </a:ext>
              </a:extLst>
            </p:cNvPr>
            <p:cNvSpPr/>
            <p:nvPr/>
          </p:nvSpPr>
          <p:spPr>
            <a:xfrm>
              <a:off x="5357390"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30" name="Chevron 8">
              <a:extLst>
                <a:ext uri="{FF2B5EF4-FFF2-40B4-BE49-F238E27FC236}">
                  <a16:creationId xmlns:a16="http://schemas.microsoft.com/office/drawing/2014/main" id="{F3E3C357-3C73-BB1F-F4AD-AA105E7CAE0C}"/>
                </a:ext>
              </a:extLst>
            </p:cNvPr>
            <p:cNvSpPr txBox="1"/>
            <p:nvPr/>
          </p:nvSpPr>
          <p:spPr>
            <a:xfrm>
              <a:off x="5539953"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Results</a:t>
              </a:r>
            </a:p>
          </p:txBody>
        </p:sp>
      </p:grpSp>
      <p:grpSp>
        <p:nvGrpSpPr>
          <p:cNvPr id="31" name="Group 30">
            <a:extLst>
              <a:ext uri="{FF2B5EF4-FFF2-40B4-BE49-F238E27FC236}">
                <a16:creationId xmlns:a16="http://schemas.microsoft.com/office/drawing/2014/main" id="{7688C642-7991-EFAC-39CC-1D8EC498A221}"/>
              </a:ext>
            </a:extLst>
          </p:cNvPr>
          <p:cNvGrpSpPr/>
          <p:nvPr/>
        </p:nvGrpSpPr>
        <p:grpSpPr>
          <a:xfrm>
            <a:off x="9233259" y="6489083"/>
            <a:ext cx="2973489" cy="365125"/>
            <a:chOff x="8038639" y="0"/>
            <a:chExt cx="2973489" cy="365125"/>
          </a:xfrm>
          <a:solidFill>
            <a:srgbClr val="BFBFBF"/>
          </a:solidFill>
        </p:grpSpPr>
        <p:sp>
          <p:nvSpPr>
            <p:cNvPr id="32" name="Chevron 31">
              <a:extLst>
                <a:ext uri="{FF2B5EF4-FFF2-40B4-BE49-F238E27FC236}">
                  <a16:creationId xmlns:a16="http://schemas.microsoft.com/office/drawing/2014/main" id="{0B65BAE1-9FAB-1A17-A7C7-9D6591A85A35}"/>
                </a:ext>
              </a:extLst>
            </p:cNvPr>
            <p:cNvSpPr/>
            <p:nvPr/>
          </p:nvSpPr>
          <p:spPr>
            <a:xfrm>
              <a:off x="8038639"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33" name="Chevron 10">
              <a:extLst>
                <a:ext uri="{FF2B5EF4-FFF2-40B4-BE49-F238E27FC236}">
                  <a16:creationId xmlns:a16="http://schemas.microsoft.com/office/drawing/2014/main" id="{8756EE1D-B326-9CC9-3699-89C3054B9C68}"/>
                </a:ext>
              </a:extLst>
            </p:cNvPr>
            <p:cNvSpPr txBox="1"/>
            <p:nvPr/>
          </p:nvSpPr>
          <p:spPr>
            <a:xfrm>
              <a:off x="822120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
        <p:nvSpPr>
          <p:cNvPr id="13" name="Rectangle 12">
            <a:extLst>
              <a:ext uri="{FF2B5EF4-FFF2-40B4-BE49-F238E27FC236}">
                <a16:creationId xmlns:a16="http://schemas.microsoft.com/office/drawing/2014/main" id="{26BEBD63-9DEE-7FCE-55BF-4FDD7987E041}"/>
              </a:ext>
            </a:extLst>
          </p:cNvPr>
          <p:cNvSpPr/>
          <p:nvPr/>
        </p:nvSpPr>
        <p:spPr>
          <a:xfrm>
            <a:off x="8898340" y="3080825"/>
            <a:ext cx="627159" cy="322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3485FB-C674-C4B6-EA0F-DFAD4F934ECF}"/>
              </a:ext>
            </a:extLst>
          </p:cNvPr>
          <p:cNvSpPr/>
          <p:nvPr/>
        </p:nvSpPr>
        <p:spPr>
          <a:xfrm>
            <a:off x="10145099" y="4279987"/>
            <a:ext cx="627159" cy="3223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0DE282-62DA-8304-2D80-6DAD81A82B3E}"/>
              </a:ext>
            </a:extLst>
          </p:cNvPr>
          <p:cNvSpPr/>
          <p:nvPr/>
        </p:nvSpPr>
        <p:spPr>
          <a:xfrm>
            <a:off x="11287324" y="2776025"/>
            <a:ext cx="711277" cy="85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82CC31-CA33-9CBE-B9A5-124B79440B3A}"/>
              </a:ext>
            </a:extLst>
          </p:cNvPr>
          <p:cNvSpPr/>
          <p:nvPr/>
        </p:nvSpPr>
        <p:spPr>
          <a:xfrm rot="571323">
            <a:off x="9525499" y="3233317"/>
            <a:ext cx="173192" cy="473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0B59B7-AAB3-F7E8-4031-3D68562F4787}"/>
              </a:ext>
            </a:extLst>
          </p:cNvPr>
          <p:cNvSpPr/>
          <p:nvPr/>
        </p:nvSpPr>
        <p:spPr>
          <a:xfrm rot="1753340">
            <a:off x="11942759" y="3202910"/>
            <a:ext cx="113221"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7FCF07F-DDDF-AF29-D718-F489A1EFE4FB}"/>
              </a:ext>
            </a:extLst>
          </p:cNvPr>
          <p:cNvSpPr/>
          <p:nvPr/>
        </p:nvSpPr>
        <p:spPr>
          <a:xfrm>
            <a:off x="10163170" y="4128111"/>
            <a:ext cx="533965" cy="148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AC4F0AC-EEC4-D960-5C25-CF8EE65EFE05}"/>
              </a:ext>
            </a:extLst>
          </p:cNvPr>
          <p:cNvSpPr txBox="1"/>
          <p:nvPr/>
        </p:nvSpPr>
        <p:spPr>
          <a:xfrm>
            <a:off x="8700451" y="2295849"/>
            <a:ext cx="3320644" cy="923330"/>
          </a:xfrm>
          <a:prstGeom prst="rect">
            <a:avLst/>
          </a:prstGeom>
          <a:noFill/>
        </p:spPr>
        <p:txBody>
          <a:bodyPr wrap="square" rtlCol="0">
            <a:spAutoFit/>
          </a:bodyPr>
          <a:lstStyle/>
          <a:p>
            <a:pPr algn="ctr"/>
            <a:r>
              <a:rPr lang="en-US" dirty="0"/>
              <a:t>Higher Stress: </a:t>
            </a:r>
            <a:r>
              <a:rPr lang="en-US" dirty="0">
                <a:sym typeface="Wingdings" pitchFamily="2" charset="2"/>
              </a:rPr>
              <a:t>more severe, poorly-controlled, treatment-resistant asthma</a:t>
            </a:r>
            <a:endParaRPr lang="en-US" dirty="0"/>
          </a:p>
        </p:txBody>
      </p:sp>
      <p:pic>
        <p:nvPicPr>
          <p:cNvPr id="36" name="Picture 35" descr="A comparison of bronchial pneumonia&#10;&#10;Description automatically generated">
            <a:extLst>
              <a:ext uri="{FF2B5EF4-FFF2-40B4-BE49-F238E27FC236}">
                <a16:creationId xmlns:a16="http://schemas.microsoft.com/office/drawing/2014/main" id="{E3B47E17-EEC2-AFFF-6B7B-5AE8A0CD5E56}"/>
              </a:ext>
            </a:extLst>
          </p:cNvPr>
          <p:cNvPicPr>
            <a:picLocks noChangeAspect="1"/>
          </p:cNvPicPr>
          <p:nvPr/>
        </p:nvPicPr>
        <p:blipFill rotWithShape="1">
          <a:blip r:embed="rId8"/>
          <a:srcRect l="53415" t="30634"/>
          <a:stretch/>
        </p:blipFill>
        <p:spPr>
          <a:xfrm>
            <a:off x="8781082" y="3256661"/>
            <a:ext cx="1546936" cy="1431939"/>
          </a:xfrm>
          <a:prstGeom prst="rect">
            <a:avLst/>
          </a:prstGeom>
        </p:spPr>
      </p:pic>
      <p:pic>
        <p:nvPicPr>
          <p:cNvPr id="39" name="Picture 38" descr="A comparison of bronchial pneumonia&#10;&#10;Description automatically generated">
            <a:extLst>
              <a:ext uri="{FF2B5EF4-FFF2-40B4-BE49-F238E27FC236}">
                <a16:creationId xmlns:a16="http://schemas.microsoft.com/office/drawing/2014/main" id="{441E06A6-7BBA-9EDD-A194-08C85044FE3E}"/>
              </a:ext>
            </a:extLst>
          </p:cNvPr>
          <p:cNvPicPr>
            <a:picLocks noChangeAspect="1"/>
          </p:cNvPicPr>
          <p:nvPr/>
        </p:nvPicPr>
        <p:blipFill rotWithShape="1">
          <a:blip r:embed="rId8"/>
          <a:srcRect t="30634" r="53415"/>
          <a:stretch/>
        </p:blipFill>
        <p:spPr>
          <a:xfrm>
            <a:off x="10392576" y="3242017"/>
            <a:ext cx="1546936" cy="1431939"/>
          </a:xfrm>
          <a:prstGeom prst="rect">
            <a:avLst/>
          </a:prstGeom>
        </p:spPr>
      </p:pic>
      <p:pic>
        <p:nvPicPr>
          <p:cNvPr id="41" name="Picture 40" descr="A person with an inhaler&#10;&#10;Description automatically generated">
            <a:extLst>
              <a:ext uri="{FF2B5EF4-FFF2-40B4-BE49-F238E27FC236}">
                <a16:creationId xmlns:a16="http://schemas.microsoft.com/office/drawing/2014/main" id="{3D755422-8DF4-EBA9-6283-8C0FF4087F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57998" t="32360" r="9782" b="7922"/>
          <a:stretch/>
        </p:blipFill>
        <p:spPr>
          <a:xfrm>
            <a:off x="6335600" y="1970074"/>
            <a:ext cx="2330384" cy="3023548"/>
          </a:xfrm>
          <a:prstGeom prst="rect">
            <a:avLst/>
          </a:prstGeom>
        </p:spPr>
      </p:pic>
      <p:pic>
        <p:nvPicPr>
          <p:cNvPr id="49" name="Picture 48" descr="A person with an inhaler&#10;&#10;Description automatically generated">
            <a:extLst>
              <a:ext uri="{FF2B5EF4-FFF2-40B4-BE49-F238E27FC236}">
                <a16:creationId xmlns:a16="http://schemas.microsoft.com/office/drawing/2014/main" id="{87C99B1C-2A47-A0A7-8EAC-3988760F33E1}"/>
              </a:ext>
            </a:extLst>
          </p:cNvPr>
          <p:cNvPicPr>
            <a:picLocks noChangeAspect="1"/>
          </p:cNvPicPr>
          <p:nvPr/>
        </p:nvPicPr>
        <p:blipFill rotWithShape="1">
          <a:blip r:embed="rId9">
            <a:duotone>
              <a:prstClr val="black"/>
              <a:srgbClr val="D9C3A5">
                <a:tint val="50000"/>
                <a:satMod val="180000"/>
              </a:srgbClr>
            </a:duotone>
            <a:extLst>
              <a:ext uri="{BEBA8EAE-BF5A-486C-A8C5-ECC9F3942E4B}">
                <a14:imgProps xmlns:a14="http://schemas.microsoft.com/office/drawing/2010/main">
                  <a14:imgLayer r:embed="rId10">
                    <a14:imgEffect>
                      <a14:backgroundRemoval t="39124" b="93236" l="10000" r="90000">
                        <a14:foregroundMark x1="23361" y1="54487" x2="22778" y2="53571"/>
                        <a14:foregroundMark x1="24331" y1="56013" x2="23467" y2="54654"/>
                        <a14:foregroundMark x1="25713" y1="58184" x2="25268" y2="57485"/>
                        <a14:foregroundMark x1="26944" y1="60119" x2="25777" y2="58285"/>
                        <a14:foregroundMark x1="22778" y1="53571" x2="24444" y2="44643"/>
                        <a14:foregroundMark x1="24444" y1="44643" x2="30417" y2="41270"/>
                        <a14:foregroundMark x1="30417" y1="41270" x2="35694" y2="45833"/>
                        <a14:foregroundMark x1="35694" y1="45833" x2="34634" y2="54166"/>
                        <a14:foregroundMark x1="41636" y1="66377" x2="42639" y2="68056"/>
                        <a14:foregroundMark x1="42639" y1="68056" x2="45694" y2="85516"/>
                        <a14:foregroundMark x1="45694" y1="85516" x2="47083" y2="89683"/>
                        <a14:foregroundMark x1="22210" y1="65894" x2="16253" y2="89365"/>
                        <a14:foregroundMark x1="27008" y1="88042" x2="27361" y2="87897"/>
                        <a14:foregroundMark x1="42713" y1="89256" x2="43056" y2="89286"/>
                        <a14:foregroundMark x1="27361" y1="87897" x2="38675" y2="88898"/>
                        <a14:foregroundMark x1="24028" y1="81349" x2="25139" y2="72024"/>
                        <a14:foregroundMark x1="25139" y1="72024" x2="31111" y2="74802"/>
                        <a14:foregroundMark x1="31111" y1="74802" x2="35556" y2="80754"/>
                        <a14:foregroundMark x1="35556" y1="80754" x2="35139" y2="72817"/>
                        <a14:foregroundMark x1="31250" y1="75595" x2="30833" y2="57540"/>
                        <a14:foregroundMark x1="30833" y1="57540" x2="30694" y2="56746"/>
                        <a14:foregroundMark x1="63611" y1="81151" x2="63611" y2="81151"/>
                        <a14:foregroundMark x1="63611" y1="81151" x2="63611" y2="81151"/>
                        <a14:foregroundMark x1="14583" y1="51587" x2="17917" y2="58929"/>
                        <a14:foregroundMark x1="17917" y1="58929" x2="15694" y2="50794"/>
                        <a14:foregroundMark x1="15694" y1="50794" x2="15139" y2="50992"/>
                        <a14:backgroundMark x1="23472" y1="61905" x2="23472" y2="61905"/>
                        <a14:backgroundMark x1="21528" y1="64683" x2="23056" y2="55754"/>
                        <a14:backgroundMark x1="23056" y1="55754" x2="22639" y2="59921"/>
                        <a14:backgroundMark x1="23056" y1="61310" x2="23056" y2="61905"/>
                        <a14:backgroundMark x1="22361" y1="61905" x2="23056" y2="62500"/>
                        <a14:backgroundMark x1="24028" y1="61905" x2="24861" y2="61111"/>
                        <a14:backgroundMark x1="26667" y1="61706" x2="19444" y2="63492"/>
                        <a14:backgroundMark x1="34583" y1="57143" x2="39583" y2="62897"/>
                        <a14:backgroundMark x1="39583" y1="62897" x2="42639" y2="64683"/>
                        <a14:backgroundMark x1="34167" y1="57540" x2="36806" y2="50397"/>
                        <a14:backgroundMark x1="14167" y1="92063" x2="25000" y2="93452"/>
                        <a14:backgroundMark x1="19444" y1="91667" x2="24722" y2="91468"/>
                        <a14:backgroundMark x1="21389" y1="89286" x2="26250" y2="89683"/>
                        <a14:backgroundMark x1="37917" y1="90873" x2="42778" y2="89087"/>
                        <a14:backgroundMark x1="45139" y1="90278" x2="45139" y2="90278"/>
                        <a14:backgroundMark x1="46389" y1="89683" x2="44306" y2="90278"/>
                        <a14:backgroundMark x1="54722" y1="92262" x2="54722" y2="92262"/>
                        <a14:backgroundMark x1="34583" y1="56746" x2="34306" y2="56746"/>
                        <a14:backgroundMark x1="34722" y1="55754" x2="34722" y2="58135"/>
                        <a14:backgroundMark x1="35833" y1="54960" x2="35556" y2="55754"/>
                      </a14:backgroundRemoval>
                    </a14:imgEffect>
                    <a14:imgEffect>
                      <a14:artisticFilmGrain/>
                    </a14:imgEffect>
                    <a14:imgEffect>
                      <a14:sharpenSoften amount="25000"/>
                    </a14:imgEffect>
                    <a14:imgEffect>
                      <a14:colorTemperature colorTemp="11200"/>
                    </a14:imgEffect>
                    <a14:imgEffect>
                      <a14:saturation sat="66000"/>
                    </a14:imgEffect>
                  </a14:imgLayer>
                </a14:imgProps>
              </a:ext>
            </a:extLst>
          </a:blip>
          <a:srcRect l="51306" t="46932" r="13172" b="7922"/>
          <a:stretch/>
        </p:blipFill>
        <p:spPr>
          <a:xfrm>
            <a:off x="5850979" y="2682661"/>
            <a:ext cx="2569333" cy="2285773"/>
          </a:xfrm>
          <a:prstGeom prst="rect">
            <a:avLst/>
          </a:prstGeom>
        </p:spPr>
      </p:pic>
      <p:sp>
        <p:nvSpPr>
          <p:cNvPr id="38" name="Rectangle 37">
            <a:extLst>
              <a:ext uri="{FF2B5EF4-FFF2-40B4-BE49-F238E27FC236}">
                <a16:creationId xmlns:a16="http://schemas.microsoft.com/office/drawing/2014/main" id="{55E0F5EA-4F2F-886D-4CB5-6CE1AFC2A34C}"/>
              </a:ext>
            </a:extLst>
          </p:cNvPr>
          <p:cNvSpPr/>
          <p:nvPr/>
        </p:nvSpPr>
        <p:spPr>
          <a:xfrm>
            <a:off x="5696350" y="2682661"/>
            <a:ext cx="2751329" cy="21472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96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30"/>
                                        <p:tgtEl>
                                          <p:spTgt spid="38"/>
                                        </p:tgtEl>
                                      </p:cBhvr>
                                    </p:animEffect>
                                    <p:set>
                                      <p:cBhvr>
                                        <p:cTn id="7" dur="1" fill="hold">
                                          <p:stCondLst>
                                            <p:cond delay="29"/>
                                          </p:stCondLst>
                                        </p:cTn>
                                        <p:tgtEl>
                                          <p:spTgt spid="38"/>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94AC9B8-8F44-9F19-627E-A134A7925E6A}"/>
              </a:ext>
            </a:extLst>
          </p:cNvPr>
          <p:cNvSpPr txBox="1">
            <a:spLocks/>
          </p:cNvSpPr>
          <p:nvPr/>
        </p:nvSpPr>
        <p:spPr>
          <a:xfrm>
            <a:off x="3713040" y="5863650"/>
            <a:ext cx="1690864" cy="307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i="1" dirty="0">
                <a:latin typeface="Cambria" panose="02040503050406030204" pitchFamily="18" charset="0"/>
                <a:ea typeface="Lato" panose="020F0502020204030203" pitchFamily="34" charset="0"/>
                <a:cs typeface="Lato" panose="020F0502020204030203" pitchFamily="34" charset="0"/>
              </a:rPr>
              <a:t>p &lt; .05 corrected</a:t>
            </a:r>
          </a:p>
        </p:txBody>
      </p:sp>
      <p:sp>
        <p:nvSpPr>
          <p:cNvPr id="29" name="Rectangle 28">
            <a:extLst>
              <a:ext uri="{FF2B5EF4-FFF2-40B4-BE49-F238E27FC236}">
                <a16:creationId xmlns:a16="http://schemas.microsoft.com/office/drawing/2014/main" id="{73732418-01FE-838E-4BCA-991D3D0F8E50}"/>
              </a:ext>
            </a:extLst>
          </p:cNvPr>
          <p:cNvSpPr/>
          <p:nvPr/>
        </p:nvSpPr>
        <p:spPr>
          <a:xfrm>
            <a:off x="6313953" y="2098385"/>
            <a:ext cx="5255070" cy="47435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F10C115A-0C84-C633-856D-C5B376766E52}"/>
              </a:ext>
            </a:extLst>
          </p:cNvPr>
          <p:cNvSpPr>
            <a:spLocks noGrp="1"/>
          </p:cNvSpPr>
          <p:nvPr>
            <p:ph type="title"/>
          </p:nvPr>
        </p:nvSpPr>
        <p:spPr>
          <a:xfrm>
            <a:off x="-14748" y="-19877"/>
            <a:ext cx="12221496" cy="769442"/>
          </a:xfrm>
          <a:solidFill>
            <a:schemeClr val="accent2">
              <a:lumMod val="50000"/>
            </a:schemeClr>
          </a:solidFill>
        </p:spPr>
        <p:txBody>
          <a:bodyPr>
            <a:normAutofit/>
          </a:bodyPr>
          <a:lstStyle/>
          <a:p>
            <a:r>
              <a:rPr lang="en-US" sz="2800" i="1" dirty="0">
                <a:solidFill>
                  <a:schemeClr val="bg1"/>
                </a:solidFill>
                <a:latin typeface="Cambria" panose="02040503050406030204" pitchFamily="18" charset="0"/>
              </a:rPr>
              <a:t>Is acute stress associated with brain activity? </a:t>
            </a:r>
          </a:p>
        </p:txBody>
      </p:sp>
      <p:pic>
        <p:nvPicPr>
          <p:cNvPr id="2050" name="Picture 2">
            <a:extLst>
              <a:ext uri="{FF2B5EF4-FFF2-40B4-BE49-F238E27FC236}">
                <a16:creationId xmlns:a16="http://schemas.microsoft.com/office/drawing/2014/main" id="{B047BFAC-6684-5492-C56B-CABAF4480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953" y="2541814"/>
            <a:ext cx="3554576" cy="33218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7054A92C-C513-0EC1-AB0C-B858AE0E66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21" r="6242"/>
          <a:stretch/>
        </p:blipFill>
        <p:spPr bwMode="auto">
          <a:xfrm>
            <a:off x="2590834" y="2544103"/>
            <a:ext cx="3505166" cy="331954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B24CB12-A1E5-4140-7350-21395267714E}"/>
              </a:ext>
            </a:extLst>
          </p:cNvPr>
          <p:cNvSpPr txBox="1"/>
          <p:nvPr/>
        </p:nvSpPr>
        <p:spPr>
          <a:xfrm>
            <a:off x="181252" y="6211669"/>
            <a:ext cx="6132701" cy="646331"/>
          </a:xfrm>
          <a:prstGeom prst="rect">
            <a:avLst/>
          </a:prstGeom>
          <a:noFill/>
        </p:spPr>
        <p:txBody>
          <a:bodyPr wrap="square">
            <a:spAutoFit/>
          </a:bodyPr>
          <a:lstStyle/>
          <a:p>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(Nair et al., Brain </a:t>
            </a:r>
            <a:r>
              <a:rPr lang="en-US" sz="1800" dirty="0" err="1">
                <a:solidFill>
                  <a:schemeClr val="tx1"/>
                </a:solidFill>
                <a:latin typeface="Lato" panose="020F0502020204030203" pitchFamily="34" charset="0"/>
                <a:ea typeface="Lato" panose="020F0502020204030203" pitchFamily="34" charset="0"/>
                <a:cs typeface="Lato" panose="020F0502020204030203" pitchFamily="34" charset="0"/>
              </a:rPr>
              <a:t>Commun</a:t>
            </a:r>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 2023; Pierce et al., The </a:t>
            </a:r>
            <a:r>
              <a:rPr lang="en-US" sz="1800" dirty="0" err="1">
                <a:solidFill>
                  <a:schemeClr val="tx1"/>
                </a:solidFill>
                <a:latin typeface="Lato" panose="020F0502020204030203" pitchFamily="34" charset="0"/>
                <a:ea typeface="Lato" panose="020F0502020204030203" pitchFamily="34" charset="0"/>
                <a:cs typeface="Lato" panose="020F0502020204030203" pitchFamily="34" charset="0"/>
              </a:rPr>
              <a:t>Cbl</a:t>
            </a:r>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 2023; Rosenkranz et al., unpublished)</a:t>
            </a:r>
            <a:endParaRPr lang="en-US" dirty="0"/>
          </a:p>
        </p:txBody>
      </p:sp>
      <p:sp>
        <p:nvSpPr>
          <p:cNvPr id="12" name="Content Placeholder 2">
            <a:extLst>
              <a:ext uri="{FF2B5EF4-FFF2-40B4-BE49-F238E27FC236}">
                <a16:creationId xmlns:a16="http://schemas.microsoft.com/office/drawing/2014/main" id="{DD7EDAB4-E2C3-05E5-CD56-91698354CFA1}"/>
              </a:ext>
            </a:extLst>
          </p:cNvPr>
          <p:cNvSpPr txBox="1">
            <a:spLocks/>
          </p:cNvSpPr>
          <p:nvPr/>
        </p:nvSpPr>
        <p:spPr>
          <a:xfrm>
            <a:off x="7474361" y="5863650"/>
            <a:ext cx="1690864" cy="307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i="1" dirty="0">
                <a:latin typeface="Cambria" panose="02040503050406030204" pitchFamily="18" charset="0"/>
                <a:ea typeface="Lato" panose="020F0502020204030203" pitchFamily="34" charset="0"/>
                <a:cs typeface="Lato" panose="020F0502020204030203" pitchFamily="34" charset="0"/>
              </a:rPr>
              <a:t>p &lt; .05 corrected</a:t>
            </a:r>
          </a:p>
        </p:txBody>
      </p:sp>
      <p:sp>
        <p:nvSpPr>
          <p:cNvPr id="2" name="TextBox 1">
            <a:extLst>
              <a:ext uri="{FF2B5EF4-FFF2-40B4-BE49-F238E27FC236}">
                <a16:creationId xmlns:a16="http://schemas.microsoft.com/office/drawing/2014/main" id="{F262704F-C814-3C81-E6C7-FB80D62611BB}"/>
              </a:ext>
            </a:extLst>
          </p:cNvPr>
          <p:cNvSpPr txBox="1"/>
          <p:nvPr/>
        </p:nvSpPr>
        <p:spPr>
          <a:xfrm>
            <a:off x="6020429" y="6321700"/>
            <a:ext cx="6512767" cy="369332"/>
          </a:xfrm>
          <a:prstGeom prst="rect">
            <a:avLst/>
          </a:prstGeom>
          <a:noFill/>
        </p:spPr>
        <p:txBody>
          <a:bodyPr wrap="square">
            <a:spAutoFit/>
          </a:bodyPr>
          <a:lstStyle/>
          <a:p>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(Kalin et al., Biol Psychiatry 2005; Metz, Rev </a:t>
            </a:r>
            <a:r>
              <a:rPr lang="en-US" sz="1800" dirty="0" err="1">
                <a:solidFill>
                  <a:schemeClr val="tx1"/>
                </a:solidFill>
                <a:latin typeface="Lato" panose="020F0502020204030203" pitchFamily="34" charset="0"/>
                <a:ea typeface="Lato" panose="020F0502020204030203" pitchFamily="34" charset="0"/>
                <a:cs typeface="Lato" panose="020F0502020204030203" pitchFamily="34" charset="0"/>
              </a:rPr>
              <a:t>Neurosci</a:t>
            </a:r>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 2007)</a:t>
            </a:r>
            <a:endParaRPr lang="en-US" dirty="0"/>
          </a:p>
        </p:txBody>
      </p:sp>
      <p:sp>
        <p:nvSpPr>
          <p:cNvPr id="3" name="Title 1">
            <a:extLst>
              <a:ext uri="{FF2B5EF4-FFF2-40B4-BE49-F238E27FC236}">
                <a16:creationId xmlns:a16="http://schemas.microsoft.com/office/drawing/2014/main" id="{765E6653-B5D0-252C-E536-207606F958AE}"/>
              </a:ext>
            </a:extLst>
          </p:cNvPr>
          <p:cNvSpPr txBox="1">
            <a:spLocks/>
          </p:cNvSpPr>
          <p:nvPr/>
        </p:nvSpPr>
        <p:spPr>
          <a:xfrm>
            <a:off x="609599" y="789895"/>
            <a:ext cx="11566073" cy="14318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2"/>
                </a:solidFill>
                <a:latin typeface="Cambria" panose="02040503050406030204" pitchFamily="18" charset="0"/>
              </a:rPr>
              <a:t>Stress is associated with </a:t>
            </a:r>
            <a:r>
              <a:rPr lang="en-US" i="1" dirty="0">
                <a:solidFill>
                  <a:schemeClr val="tx2"/>
                </a:solidFill>
                <a:latin typeface="Cambria" panose="02040503050406030204" pitchFamily="18" charset="0"/>
              </a:rPr>
              <a:t>increased </a:t>
            </a:r>
            <a:r>
              <a:rPr lang="en-US" dirty="0">
                <a:solidFill>
                  <a:schemeClr val="tx2"/>
                </a:solidFill>
                <a:latin typeface="Cambria" panose="02040503050406030204" pitchFamily="18" charset="0"/>
              </a:rPr>
              <a:t>cerebellum and </a:t>
            </a:r>
            <a:r>
              <a:rPr lang="en-US" i="1" dirty="0">
                <a:solidFill>
                  <a:schemeClr val="tx2"/>
                </a:solidFill>
                <a:latin typeface="Cambria" panose="02040503050406030204" pitchFamily="18" charset="0"/>
              </a:rPr>
              <a:t>decreased </a:t>
            </a:r>
            <a:r>
              <a:rPr lang="en-US" dirty="0">
                <a:solidFill>
                  <a:schemeClr val="tx2"/>
                </a:solidFill>
                <a:latin typeface="Cambria" panose="02040503050406030204" pitchFamily="18" charset="0"/>
              </a:rPr>
              <a:t>motor / premotor cortex activity</a:t>
            </a:r>
          </a:p>
        </p:txBody>
      </p:sp>
    </p:spTree>
    <p:extLst>
      <p:ext uri="{BB962C8B-B14F-4D97-AF65-F5344CB8AC3E}">
        <p14:creationId xmlns:p14="http://schemas.microsoft.com/office/powerpoint/2010/main" val="1376357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aph showing condition and condition&#10;&#10;Description automatically generated">
            <a:extLst>
              <a:ext uri="{FF2B5EF4-FFF2-40B4-BE49-F238E27FC236}">
                <a16:creationId xmlns:a16="http://schemas.microsoft.com/office/drawing/2014/main" id="{5245E0E8-9E36-9E8D-DF60-3503C727E458}"/>
              </a:ext>
            </a:extLst>
          </p:cNvPr>
          <p:cNvPicPr>
            <a:picLocks noChangeAspect="1"/>
          </p:cNvPicPr>
          <p:nvPr/>
        </p:nvPicPr>
        <p:blipFill rotWithShape="1">
          <a:blip r:embed="rId3"/>
          <a:srcRect b="255"/>
          <a:stretch/>
        </p:blipFill>
        <p:spPr>
          <a:xfrm>
            <a:off x="202182" y="2390841"/>
            <a:ext cx="5836323" cy="3431581"/>
          </a:xfrm>
          <a:prstGeom prst="rect">
            <a:avLst/>
          </a:prstGeom>
        </p:spPr>
      </p:pic>
      <p:sp>
        <p:nvSpPr>
          <p:cNvPr id="18" name="Content Placeholder 2">
            <a:extLst>
              <a:ext uri="{FF2B5EF4-FFF2-40B4-BE49-F238E27FC236}">
                <a16:creationId xmlns:a16="http://schemas.microsoft.com/office/drawing/2014/main" id="{C24593CC-1B04-B93A-9575-21BBD58DEC6D}"/>
              </a:ext>
            </a:extLst>
          </p:cNvPr>
          <p:cNvSpPr txBox="1">
            <a:spLocks/>
          </p:cNvSpPr>
          <p:nvPr/>
        </p:nvSpPr>
        <p:spPr>
          <a:xfrm>
            <a:off x="3076024" y="2384300"/>
            <a:ext cx="217181" cy="27535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2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R</a:t>
            </a:r>
          </a:p>
        </p:txBody>
      </p:sp>
      <p:sp>
        <p:nvSpPr>
          <p:cNvPr id="19" name="Content Placeholder 2">
            <a:extLst>
              <a:ext uri="{FF2B5EF4-FFF2-40B4-BE49-F238E27FC236}">
                <a16:creationId xmlns:a16="http://schemas.microsoft.com/office/drawing/2014/main" id="{7A9E5C41-F17D-FA7C-65F0-3F6A8AF189A6}"/>
              </a:ext>
            </a:extLst>
          </p:cNvPr>
          <p:cNvSpPr txBox="1">
            <a:spLocks/>
          </p:cNvSpPr>
          <p:nvPr/>
        </p:nvSpPr>
        <p:spPr>
          <a:xfrm>
            <a:off x="4533684" y="2382693"/>
            <a:ext cx="217181" cy="27535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L</a:t>
            </a:r>
            <a:endParaRPr kumimoji="0" lang="en-US" sz="12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0" name="Content Placeholder 2">
            <a:extLst>
              <a:ext uri="{FF2B5EF4-FFF2-40B4-BE49-F238E27FC236}">
                <a16:creationId xmlns:a16="http://schemas.microsoft.com/office/drawing/2014/main" id="{B13AE4F4-6D84-3CD6-AA9A-668F9AE1F5DB}"/>
              </a:ext>
            </a:extLst>
          </p:cNvPr>
          <p:cNvSpPr txBox="1">
            <a:spLocks/>
          </p:cNvSpPr>
          <p:nvPr/>
        </p:nvSpPr>
        <p:spPr>
          <a:xfrm>
            <a:off x="1260660" y="2395137"/>
            <a:ext cx="198060" cy="27535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
                <a:srgbClr val="D56A17"/>
              </a:buClr>
              <a:buSzPct val="100000"/>
              <a:buFont typeface="Calibri" panose="020F0502020204030204" pitchFamily="34" charset="0"/>
              <a:buNone/>
              <a:tabLst/>
              <a:defRPr/>
            </a:pPr>
            <a:r>
              <a:rPr kumimoji="0" lang="en-US" sz="1200" b="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R</a:t>
            </a:r>
          </a:p>
        </p:txBody>
      </p:sp>
      <p:sp>
        <p:nvSpPr>
          <p:cNvPr id="4" name="Title 1">
            <a:extLst>
              <a:ext uri="{FF2B5EF4-FFF2-40B4-BE49-F238E27FC236}">
                <a16:creationId xmlns:a16="http://schemas.microsoft.com/office/drawing/2014/main" id="{479C4AEA-33C5-E81F-84D6-77D4A30B80E7}"/>
              </a:ext>
            </a:extLst>
          </p:cNvPr>
          <p:cNvSpPr txBox="1">
            <a:spLocks/>
          </p:cNvSpPr>
          <p:nvPr/>
        </p:nvSpPr>
        <p:spPr>
          <a:xfrm>
            <a:off x="607749" y="812765"/>
            <a:ext cx="11584251" cy="155258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Cambria" panose="02040503050406030204" pitchFamily="18" charset="0"/>
              </a:rPr>
              <a:t>Stress is associated with </a:t>
            </a:r>
            <a:r>
              <a:rPr lang="en-US" sz="4800" i="1" dirty="0">
                <a:solidFill>
                  <a:schemeClr val="accent2">
                    <a:lumMod val="50000"/>
                  </a:schemeClr>
                </a:solidFill>
                <a:latin typeface="Cambria" panose="02040503050406030204" pitchFamily="18" charset="0"/>
              </a:rPr>
              <a:t>increased </a:t>
            </a:r>
          </a:p>
          <a:p>
            <a:r>
              <a:rPr lang="en-US" sz="4800" dirty="0">
                <a:solidFill>
                  <a:schemeClr val="accent2">
                    <a:lumMod val="50000"/>
                  </a:schemeClr>
                </a:solidFill>
                <a:latin typeface="Cambria" panose="02040503050406030204" pitchFamily="18" charset="0"/>
              </a:rPr>
              <a:t>cerebellum activity</a:t>
            </a:r>
          </a:p>
        </p:txBody>
      </p:sp>
      <p:sp>
        <p:nvSpPr>
          <p:cNvPr id="21" name="Rectangle 20">
            <a:extLst>
              <a:ext uri="{FF2B5EF4-FFF2-40B4-BE49-F238E27FC236}">
                <a16:creationId xmlns:a16="http://schemas.microsoft.com/office/drawing/2014/main" id="{B38DDB86-E2C4-8C6C-EF42-E1889F8F686F}"/>
              </a:ext>
            </a:extLst>
          </p:cNvPr>
          <p:cNvSpPr/>
          <p:nvPr/>
        </p:nvSpPr>
        <p:spPr>
          <a:xfrm>
            <a:off x="377144" y="2114472"/>
            <a:ext cx="5258285" cy="47197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29">
            <a:extLst>
              <a:ext uri="{FF2B5EF4-FFF2-40B4-BE49-F238E27FC236}">
                <a16:creationId xmlns:a16="http://schemas.microsoft.com/office/drawing/2014/main" id="{2466391F-1F8F-2459-CD86-473B05890637}"/>
              </a:ext>
            </a:extLst>
          </p:cNvPr>
          <p:cNvSpPr>
            <a:spLocks noGrp="1"/>
          </p:cNvSpPr>
          <p:nvPr>
            <p:ph type="sldNum" sz="quarter" idx="12"/>
          </p:nvPr>
        </p:nvSpPr>
        <p:spPr>
          <a:xfrm>
            <a:off x="377144" y="6360492"/>
            <a:ext cx="2743200" cy="365125"/>
          </a:xfrm>
        </p:spPr>
        <p:txBody>
          <a:bodyPr/>
          <a:lstStyle/>
          <a:p>
            <a:fld id="{65FDF412-A621-3B4E-9F95-30FC65FCEAE4}" type="slidenum">
              <a:rPr lang="en-US" smtClean="0"/>
              <a:t>30</a:t>
            </a:fld>
            <a:endParaRPr lang="en-US" dirty="0"/>
          </a:p>
        </p:txBody>
      </p:sp>
      <p:sp>
        <p:nvSpPr>
          <p:cNvPr id="28" name="Title 1">
            <a:extLst>
              <a:ext uri="{FF2B5EF4-FFF2-40B4-BE49-F238E27FC236}">
                <a16:creationId xmlns:a16="http://schemas.microsoft.com/office/drawing/2014/main" id="{2F324414-87D1-94EF-4A28-AC7A1E5B2F9E}"/>
              </a:ext>
            </a:extLst>
          </p:cNvPr>
          <p:cNvSpPr>
            <a:spLocks noGrp="1"/>
          </p:cNvSpPr>
          <p:nvPr>
            <p:ph type="title"/>
          </p:nvPr>
        </p:nvSpPr>
        <p:spPr>
          <a:xfrm>
            <a:off x="-14748" y="-19877"/>
            <a:ext cx="12221496" cy="769442"/>
          </a:xfrm>
          <a:solidFill>
            <a:schemeClr val="accent2">
              <a:lumMod val="50000"/>
            </a:schemeClr>
          </a:solidFill>
        </p:spPr>
        <p:txBody>
          <a:bodyPr>
            <a:normAutofit/>
          </a:bodyPr>
          <a:lstStyle/>
          <a:p>
            <a:r>
              <a:rPr lang="en-US" sz="2800" i="1" dirty="0">
                <a:solidFill>
                  <a:schemeClr val="bg1"/>
                </a:solidFill>
                <a:latin typeface="Cambria" panose="02040503050406030204" pitchFamily="18" charset="0"/>
              </a:rPr>
              <a:t>Is acute stress associated with brain activity? </a:t>
            </a:r>
          </a:p>
        </p:txBody>
      </p:sp>
      <p:sp>
        <p:nvSpPr>
          <p:cNvPr id="8" name="TextBox 7">
            <a:extLst>
              <a:ext uri="{FF2B5EF4-FFF2-40B4-BE49-F238E27FC236}">
                <a16:creationId xmlns:a16="http://schemas.microsoft.com/office/drawing/2014/main" id="{D6698E35-5075-2751-6B8D-4195ED640758}"/>
              </a:ext>
            </a:extLst>
          </p:cNvPr>
          <p:cNvSpPr txBox="1"/>
          <p:nvPr/>
        </p:nvSpPr>
        <p:spPr>
          <a:xfrm rot="16200000">
            <a:off x="-1224161" y="3598270"/>
            <a:ext cx="3099092" cy="646331"/>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Avg. L Cerebellum </a:t>
            </a:r>
          </a:p>
          <a:p>
            <a:pPr algn="ctr"/>
            <a:r>
              <a:rPr lang="en-US" dirty="0">
                <a:latin typeface="Lato" panose="020F0502020204030203" pitchFamily="34" charset="0"/>
                <a:ea typeface="Lato" panose="020F0502020204030203" pitchFamily="34" charset="0"/>
                <a:cs typeface="Lato" panose="020F0502020204030203" pitchFamily="34" charset="0"/>
              </a:rPr>
              <a:t>Glucose Metabolism</a:t>
            </a:r>
          </a:p>
        </p:txBody>
      </p:sp>
      <p:sp>
        <p:nvSpPr>
          <p:cNvPr id="10" name="TextBox 9">
            <a:extLst>
              <a:ext uri="{FF2B5EF4-FFF2-40B4-BE49-F238E27FC236}">
                <a16:creationId xmlns:a16="http://schemas.microsoft.com/office/drawing/2014/main" id="{549FE452-0132-830F-20AD-84A082EED759}"/>
              </a:ext>
            </a:extLst>
          </p:cNvPr>
          <p:cNvSpPr txBox="1"/>
          <p:nvPr/>
        </p:nvSpPr>
        <p:spPr>
          <a:xfrm>
            <a:off x="1644637" y="5381952"/>
            <a:ext cx="3797371" cy="400110"/>
          </a:xfrm>
          <a:prstGeom prst="rect">
            <a:avLst/>
          </a:prstGeom>
          <a:solidFill>
            <a:schemeClr val="bg1"/>
          </a:solid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Control			        Stress </a:t>
            </a:r>
          </a:p>
        </p:txBody>
      </p:sp>
      <p:sp>
        <p:nvSpPr>
          <p:cNvPr id="13" name="TextBox 12">
            <a:extLst>
              <a:ext uri="{FF2B5EF4-FFF2-40B4-BE49-F238E27FC236}">
                <a16:creationId xmlns:a16="http://schemas.microsoft.com/office/drawing/2014/main" id="{E58F47CC-D85E-3A2C-BF97-4C777326ED5C}"/>
              </a:ext>
            </a:extLst>
          </p:cNvPr>
          <p:cNvSpPr txBox="1"/>
          <p:nvPr/>
        </p:nvSpPr>
        <p:spPr>
          <a:xfrm>
            <a:off x="4310743" y="6122920"/>
            <a:ext cx="7881257" cy="646331"/>
          </a:xfrm>
          <a:prstGeom prst="rect">
            <a:avLst/>
          </a:prstGeom>
          <a:noFill/>
        </p:spPr>
        <p:txBody>
          <a:bodyPr wrap="square">
            <a:spAutoFit/>
          </a:bodyPr>
          <a:lstStyle/>
          <a:p>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(Baumann &amp; </a:t>
            </a:r>
            <a:r>
              <a:rPr lang="en-US" sz="1800" dirty="0" err="1">
                <a:solidFill>
                  <a:schemeClr val="tx1"/>
                </a:solidFill>
                <a:latin typeface="Lato" panose="020F0502020204030203" pitchFamily="34" charset="0"/>
                <a:ea typeface="Lato" panose="020F0502020204030203" pitchFamily="34" charset="0"/>
                <a:cs typeface="Lato" panose="020F0502020204030203" pitchFamily="34" charset="0"/>
              </a:rPr>
              <a:t>Mattingley</a:t>
            </a:r>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1800" dirty="0" err="1">
                <a:solidFill>
                  <a:schemeClr val="tx1"/>
                </a:solidFill>
                <a:latin typeface="Lato" panose="020F0502020204030203" pitchFamily="34" charset="0"/>
                <a:ea typeface="Lato" panose="020F0502020204030203" pitchFamily="34" charset="0"/>
                <a:cs typeface="Lato" panose="020F0502020204030203" pitchFamily="34" charset="0"/>
              </a:rPr>
              <a:t>NeuroImage</a:t>
            </a:r>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 2012; Nair et al., Brain </a:t>
            </a:r>
            <a:r>
              <a:rPr lang="en-US" sz="1800" dirty="0" err="1">
                <a:solidFill>
                  <a:schemeClr val="tx1"/>
                </a:solidFill>
                <a:latin typeface="Lato" panose="020F0502020204030203" pitchFamily="34" charset="0"/>
                <a:ea typeface="Lato" panose="020F0502020204030203" pitchFamily="34" charset="0"/>
                <a:cs typeface="Lato" panose="020F0502020204030203" pitchFamily="34" charset="0"/>
              </a:rPr>
              <a:t>Commun</a:t>
            </a:r>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 2023; Pierce et al., The Cerebellum 2023; Rosenkranz et al., unpublished data)</a:t>
            </a:r>
            <a:endParaRPr lang="en-US" dirty="0"/>
          </a:p>
        </p:txBody>
      </p:sp>
      <p:pic>
        <p:nvPicPr>
          <p:cNvPr id="14" name="Picture 13" descr="A graph of condition and condition&#10;&#10;Description automatically generated">
            <a:extLst>
              <a:ext uri="{FF2B5EF4-FFF2-40B4-BE49-F238E27FC236}">
                <a16:creationId xmlns:a16="http://schemas.microsoft.com/office/drawing/2014/main" id="{203FDF45-414C-3C19-2090-493474FC9D4A}"/>
              </a:ext>
            </a:extLst>
          </p:cNvPr>
          <p:cNvPicPr>
            <a:picLocks noChangeAspect="1"/>
          </p:cNvPicPr>
          <p:nvPr/>
        </p:nvPicPr>
        <p:blipFill>
          <a:blip r:embed="rId4"/>
          <a:stretch>
            <a:fillRect/>
          </a:stretch>
        </p:blipFill>
        <p:spPr>
          <a:xfrm>
            <a:off x="6355551" y="2544883"/>
            <a:ext cx="5772655" cy="3394148"/>
          </a:xfrm>
          <a:prstGeom prst="rect">
            <a:avLst/>
          </a:prstGeom>
        </p:spPr>
      </p:pic>
      <p:sp>
        <p:nvSpPr>
          <p:cNvPr id="16" name="TextBox 15">
            <a:extLst>
              <a:ext uri="{FF2B5EF4-FFF2-40B4-BE49-F238E27FC236}">
                <a16:creationId xmlns:a16="http://schemas.microsoft.com/office/drawing/2014/main" id="{F18202BC-ED44-0CE1-93AA-51321D09B25A}"/>
              </a:ext>
            </a:extLst>
          </p:cNvPr>
          <p:cNvSpPr txBox="1"/>
          <p:nvPr/>
        </p:nvSpPr>
        <p:spPr>
          <a:xfrm>
            <a:off x="7746983" y="5498561"/>
            <a:ext cx="3797371" cy="400110"/>
          </a:xfrm>
          <a:prstGeom prst="rect">
            <a:avLst/>
          </a:prstGeom>
          <a:solidFill>
            <a:schemeClr val="bg1"/>
          </a:solidFill>
        </p:spPr>
        <p:txBody>
          <a:bodyPr wrap="squar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Control			        Stress </a:t>
            </a:r>
          </a:p>
        </p:txBody>
      </p:sp>
      <p:sp>
        <p:nvSpPr>
          <p:cNvPr id="17" name="TextBox 16">
            <a:extLst>
              <a:ext uri="{FF2B5EF4-FFF2-40B4-BE49-F238E27FC236}">
                <a16:creationId xmlns:a16="http://schemas.microsoft.com/office/drawing/2014/main" id="{CE68B05B-56CD-F624-162B-DFBB8C9928A8}"/>
              </a:ext>
            </a:extLst>
          </p:cNvPr>
          <p:cNvSpPr txBox="1"/>
          <p:nvPr/>
        </p:nvSpPr>
        <p:spPr>
          <a:xfrm rot="16200000">
            <a:off x="4938346" y="3863360"/>
            <a:ext cx="3099092" cy="646331"/>
          </a:xfrm>
          <a:prstGeom prst="rect">
            <a:avLst/>
          </a:prstGeom>
          <a:solidFill>
            <a:schemeClr val="bg1"/>
          </a:solid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Avg. Premotor/Motor Cortex Glucose Metabolism</a:t>
            </a:r>
          </a:p>
        </p:txBody>
      </p:sp>
    </p:spTree>
    <p:extLst>
      <p:ext uri="{BB962C8B-B14F-4D97-AF65-F5344CB8AC3E}">
        <p14:creationId xmlns:p14="http://schemas.microsoft.com/office/powerpoint/2010/main" val="1913546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4">
            <a:extLst>
              <a:ext uri="{FF2B5EF4-FFF2-40B4-BE49-F238E27FC236}">
                <a16:creationId xmlns:a16="http://schemas.microsoft.com/office/drawing/2014/main" id="{461C6145-4658-67FE-6C12-58B245996A9A}"/>
              </a:ext>
            </a:extLst>
          </p:cNvPr>
          <p:cNvSpPr txBox="1">
            <a:spLocks/>
          </p:cNvSpPr>
          <p:nvPr/>
        </p:nvSpPr>
        <p:spPr>
          <a:xfrm>
            <a:off x="760377" y="2386475"/>
            <a:ext cx="10912814" cy="4047159"/>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0"/>
              </a:spcBef>
            </a:pP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Less robust acute stress response</a:t>
            </a:r>
          </a:p>
          <a:p>
            <a:pPr lvl="1">
              <a:spcBef>
                <a:spcPts val="0"/>
              </a:spcBef>
            </a:pP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p>
            <a:pPr lvl="1">
              <a:spcBef>
                <a:spcPts val="0"/>
              </a:spcBef>
            </a:pP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Sympathetic Nervous System moderation</a:t>
            </a:r>
          </a:p>
          <a:p>
            <a:pPr lvl="1">
              <a:spcBef>
                <a:spcPts val="0"/>
              </a:spcBef>
            </a:pP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p>
            <a:pPr lvl="1">
              <a:spcBef>
                <a:spcPts val="0"/>
              </a:spcBef>
            </a:pP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Acute stress does not prime inflammatory response to allergen challenge in those with </a:t>
            </a:r>
            <a:r>
              <a:rPr lang="en-US" sz="2400" i="1" dirty="0">
                <a:solidFill>
                  <a:schemeClr val="tx1"/>
                </a:solidFill>
                <a:latin typeface="Lato" panose="020F0502020204030203" pitchFamily="34" charset="0"/>
                <a:ea typeface="Lato" panose="020F0502020204030203" pitchFamily="34" charset="0"/>
                <a:cs typeface="Lato" panose="020F0502020204030203" pitchFamily="34" charset="0"/>
              </a:rPr>
              <a:t>average (not high, not low)</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chronic stress</a:t>
            </a:r>
          </a:p>
        </p:txBody>
      </p:sp>
      <p:pic>
        <p:nvPicPr>
          <p:cNvPr id="14" name="Picture 13" descr="A graph of stress and control&#10;&#10;Description automatically generated with medium confidence">
            <a:extLst>
              <a:ext uri="{FF2B5EF4-FFF2-40B4-BE49-F238E27FC236}">
                <a16:creationId xmlns:a16="http://schemas.microsoft.com/office/drawing/2014/main" id="{1661001B-BA88-6A1E-312F-E466E1707488}"/>
              </a:ext>
            </a:extLst>
          </p:cNvPr>
          <p:cNvPicPr>
            <a:picLocks noChangeAspect="1"/>
          </p:cNvPicPr>
          <p:nvPr/>
        </p:nvPicPr>
        <p:blipFill>
          <a:blip r:embed="rId3"/>
          <a:stretch>
            <a:fillRect/>
          </a:stretch>
        </p:blipFill>
        <p:spPr>
          <a:xfrm>
            <a:off x="8305417" y="2458592"/>
            <a:ext cx="3543245" cy="2061138"/>
          </a:xfrm>
          <a:prstGeom prst="rect">
            <a:avLst/>
          </a:prstGeom>
        </p:spPr>
      </p:pic>
      <p:pic>
        <p:nvPicPr>
          <p:cNvPr id="9" name="Picture 8" descr="A graph of stress and control&#10;&#10;Description automatically generated">
            <a:extLst>
              <a:ext uri="{FF2B5EF4-FFF2-40B4-BE49-F238E27FC236}">
                <a16:creationId xmlns:a16="http://schemas.microsoft.com/office/drawing/2014/main" id="{E3AA5B38-9172-0756-E10E-94B29F89645F}"/>
              </a:ext>
            </a:extLst>
          </p:cNvPr>
          <p:cNvPicPr>
            <a:picLocks noChangeAspect="1"/>
          </p:cNvPicPr>
          <p:nvPr/>
        </p:nvPicPr>
        <p:blipFill>
          <a:blip r:embed="rId4"/>
          <a:stretch>
            <a:fillRect/>
          </a:stretch>
        </p:blipFill>
        <p:spPr>
          <a:xfrm>
            <a:off x="8305414" y="328719"/>
            <a:ext cx="3532605" cy="2074873"/>
          </a:xfrm>
          <a:prstGeom prst="rect">
            <a:avLst/>
          </a:prstGeom>
        </p:spPr>
      </p:pic>
      <p:sp>
        <p:nvSpPr>
          <p:cNvPr id="6" name="Title 6">
            <a:extLst>
              <a:ext uri="{FF2B5EF4-FFF2-40B4-BE49-F238E27FC236}">
                <a16:creationId xmlns:a16="http://schemas.microsoft.com/office/drawing/2014/main" id="{EA695DD2-CFA5-789F-365B-358BCF33ADB5}"/>
              </a:ext>
            </a:extLst>
          </p:cNvPr>
          <p:cNvSpPr>
            <a:spLocks noGrp="1"/>
          </p:cNvSpPr>
          <p:nvPr>
            <p:ph type="title"/>
          </p:nvPr>
        </p:nvSpPr>
        <p:spPr>
          <a:xfrm>
            <a:off x="628295" y="562540"/>
            <a:ext cx="7516638" cy="1536094"/>
          </a:xfrm>
        </p:spPr>
        <p:txBody>
          <a:bodyPr>
            <a:normAutofit fontScale="90000"/>
          </a:body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Why were there no effects of stress on airway inflammation? </a:t>
            </a:r>
          </a:p>
        </p:txBody>
      </p:sp>
      <p:sp>
        <p:nvSpPr>
          <p:cNvPr id="4" name="TextBox 3">
            <a:extLst>
              <a:ext uri="{FF2B5EF4-FFF2-40B4-BE49-F238E27FC236}">
                <a16:creationId xmlns:a16="http://schemas.microsoft.com/office/drawing/2014/main" id="{C591B6F9-785A-9DAF-868A-93BF951E95FD}"/>
              </a:ext>
            </a:extLst>
          </p:cNvPr>
          <p:cNvSpPr txBox="1"/>
          <p:nvPr/>
        </p:nvSpPr>
        <p:spPr>
          <a:xfrm>
            <a:off x="10823474" y="773216"/>
            <a:ext cx="1256113" cy="369332"/>
          </a:xfrm>
          <a:prstGeom prst="rect">
            <a:avLst/>
          </a:prstGeom>
          <a:noFill/>
        </p:spPr>
        <p:txBody>
          <a:bodyPr wrap="none" rtlCol="0">
            <a:spAutoFit/>
          </a:bodyPr>
          <a:lstStyle/>
          <a:p>
            <a:r>
              <a:rPr lang="en-US" dirty="0"/>
              <a:t>Prior study </a:t>
            </a:r>
          </a:p>
        </p:txBody>
      </p:sp>
      <p:sp>
        <p:nvSpPr>
          <p:cNvPr id="7" name="TextBox 6">
            <a:extLst>
              <a:ext uri="{FF2B5EF4-FFF2-40B4-BE49-F238E27FC236}">
                <a16:creationId xmlns:a16="http://schemas.microsoft.com/office/drawing/2014/main" id="{6CFABBDB-1E24-9F3E-1CF8-F217F60D610A}"/>
              </a:ext>
            </a:extLst>
          </p:cNvPr>
          <p:cNvSpPr txBox="1"/>
          <p:nvPr/>
        </p:nvSpPr>
        <p:spPr>
          <a:xfrm>
            <a:off x="10815560" y="2799704"/>
            <a:ext cx="1464183" cy="369332"/>
          </a:xfrm>
          <a:prstGeom prst="rect">
            <a:avLst/>
          </a:prstGeom>
          <a:noFill/>
        </p:spPr>
        <p:txBody>
          <a:bodyPr wrap="none" rtlCol="0">
            <a:spAutoFit/>
          </a:bodyPr>
          <a:lstStyle/>
          <a:p>
            <a:r>
              <a:rPr lang="en-US" dirty="0"/>
              <a:t>Current study</a:t>
            </a:r>
          </a:p>
        </p:txBody>
      </p:sp>
      <p:sp>
        <p:nvSpPr>
          <p:cNvPr id="12" name="Slide Number Placeholder 11">
            <a:extLst>
              <a:ext uri="{FF2B5EF4-FFF2-40B4-BE49-F238E27FC236}">
                <a16:creationId xmlns:a16="http://schemas.microsoft.com/office/drawing/2014/main" id="{25170824-0C3D-B2BC-8813-DBBEA960C2FC}"/>
              </a:ext>
            </a:extLst>
          </p:cNvPr>
          <p:cNvSpPr>
            <a:spLocks noGrp="1"/>
          </p:cNvSpPr>
          <p:nvPr>
            <p:ph type="sldNum" sz="quarter" idx="12"/>
          </p:nvPr>
        </p:nvSpPr>
        <p:spPr/>
        <p:txBody>
          <a:bodyPr/>
          <a:lstStyle/>
          <a:p>
            <a:fld id="{65FDF412-A621-3B4E-9F95-30FC65FCEAE4}" type="slidenum">
              <a:rPr lang="en-US" smtClean="0"/>
              <a:t>31</a:t>
            </a:fld>
            <a:endParaRPr lang="en-US"/>
          </a:p>
        </p:txBody>
      </p:sp>
    </p:spTree>
    <p:extLst>
      <p:ext uri="{BB962C8B-B14F-4D97-AF65-F5344CB8AC3E}">
        <p14:creationId xmlns:p14="http://schemas.microsoft.com/office/powerpoint/2010/main" val="3138892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732CF3-7882-2A1D-A1A3-C30A9B114FDC}"/>
              </a:ext>
            </a:extLst>
          </p:cNvPr>
          <p:cNvSpPr>
            <a:spLocks noGrp="1"/>
          </p:cNvSpPr>
          <p:nvPr>
            <p:ph idx="1"/>
          </p:nvPr>
        </p:nvSpPr>
        <p:spPr>
          <a:xfrm>
            <a:off x="838199" y="2108596"/>
            <a:ext cx="9527275" cy="912900"/>
          </a:xfrm>
        </p:spPr>
        <p:txBody>
          <a:bodyPr>
            <a:normAutofit/>
          </a:bodyPr>
          <a:lstStyle/>
          <a:p>
            <a:r>
              <a:rPr lang="en-US" sz="2400" dirty="0">
                <a:latin typeface="Lato" panose="020F0502020204030203" pitchFamily="34" charset="0"/>
                <a:ea typeface="Lato" panose="020F0502020204030203" pitchFamily="34" charset="0"/>
                <a:cs typeface="Lato" panose="020F0502020204030203" pitchFamily="34" charset="0"/>
              </a:rPr>
              <a:t>Brain Glucose Metabolism: fluoro-18-deoxyglucose (FDG)-Positron Emission Tomography (PET)</a:t>
            </a:r>
          </a:p>
        </p:txBody>
      </p:sp>
      <p:sp>
        <p:nvSpPr>
          <p:cNvPr id="3" name="Content Placeholder 7">
            <a:extLst>
              <a:ext uri="{FF2B5EF4-FFF2-40B4-BE49-F238E27FC236}">
                <a16:creationId xmlns:a16="http://schemas.microsoft.com/office/drawing/2014/main" id="{00B2CAF5-A405-E33B-76D2-D618CD24B4DE}"/>
              </a:ext>
            </a:extLst>
          </p:cNvPr>
          <p:cNvSpPr txBox="1">
            <a:spLocks/>
          </p:cNvSpPr>
          <p:nvPr/>
        </p:nvSpPr>
        <p:spPr>
          <a:xfrm>
            <a:off x="838198" y="2885862"/>
            <a:ext cx="3694306" cy="646043"/>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solidFill>
                  <a:schemeClr val="tx1"/>
                </a:solidFill>
                <a:latin typeface="Lato" panose="020F0502020204030203" pitchFamily="34" charset="0"/>
                <a:ea typeface="Lato" panose="020F0502020204030203" pitchFamily="34" charset="0"/>
                <a:cs typeface="Lato" panose="020F0502020204030203" pitchFamily="34" charset="0"/>
              </a:rPr>
              <a:t>Venous FDG injection   </a:t>
            </a:r>
            <a:r>
              <a:rPr lang="en-US" sz="1800" dirty="0">
                <a:solidFill>
                  <a:schemeClr val="tx1"/>
                </a:solidFill>
                <a:latin typeface="Lato" panose="020F0502020204030203" pitchFamily="34" charset="0"/>
                <a:ea typeface="Lato" panose="020F0502020204030203" pitchFamily="34" charset="0"/>
                <a:cs typeface="Lato" panose="020F0502020204030203" pitchFamily="34" charset="0"/>
                <a:sym typeface="Wingdings" pitchFamily="2" charset="2"/>
              </a:rPr>
              <a:t></a:t>
            </a:r>
            <a:endParaRPr lang="en-US"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 name="Content Placeholder 7">
            <a:extLst>
              <a:ext uri="{FF2B5EF4-FFF2-40B4-BE49-F238E27FC236}">
                <a16:creationId xmlns:a16="http://schemas.microsoft.com/office/drawing/2014/main" id="{5B734464-C472-A1AE-BC5F-F347F59063C0}"/>
              </a:ext>
            </a:extLst>
          </p:cNvPr>
          <p:cNvSpPr txBox="1">
            <a:spLocks/>
          </p:cNvSpPr>
          <p:nvPr/>
        </p:nvSpPr>
        <p:spPr>
          <a:xfrm>
            <a:off x="6715150" y="2875922"/>
            <a:ext cx="1467680" cy="646043"/>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800" dirty="0">
                <a:solidFill>
                  <a:schemeClr val="tx1"/>
                </a:solidFill>
                <a:latin typeface="Lato" panose="020F0502020204030203" pitchFamily="34" charset="0"/>
                <a:ea typeface="Lato" panose="020F0502020204030203" pitchFamily="34" charset="0"/>
                <a:cs typeface="Lato" panose="020F0502020204030203" pitchFamily="34" charset="0"/>
                <a:sym typeface="Wingdings" pitchFamily="2" charset="2"/>
              </a:rPr>
              <a:t>Scan</a:t>
            </a:r>
            <a:endParaRPr lang="en-US"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5" name="Content Placeholder 7">
            <a:extLst>
              <a:ext uri="{FF2B5EF4-FFF2-40B4-BE49-F238E27FC236}">
                <a16:creationId xmlns:a16="http://schemas.microsoft.com/office/drawing/2014/main" id="{A39E07C1-2664-7F03-0832-37C5EB8E49ED}"/>
              </a:ext>
            </a:extLst>
          </p:cNvPr>
          <p:cNvSpPr txBox="1">
            <a:spLocks/>
          </p:cNvSpPr>
          <p:nvPr/>
        </p:nvSpPr>
        <p:spPr>
          <a:xfrm>
            <a:off x="4003290" y="2875923"/>
            <a:ext cx="3261109" cy="646043"/>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800" dirty="0">
                <a:solidFill>
                  <a:schemeClr val="tx1"/>
                </a:solidFill>
                <a:latin typeface="Lato" panose="020F0502020204030203" pitchFamily="34" charset="0"/>
                <a:ea typeface="Lato" panose="020F0502020204030203" pitchFamily="34" charset="0"/>
                <a:cs typeface="Lato" panose="020F0502020204030203" pitchFamily="34" charset="0"/>
                <a:sym typeface="Wingdings" pitchFamily="2" charset="2"/>
              </a:rPr>
              <a:t>[uptake time: TSST]    </a:t>
            </a:r>
            <a:endParaRPr lang="en-US" sz="18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D7C42563-EB98-4900-2C99-6A56AC205C5E}"/>
              </a:ext>
            </a:extLst>
          </p:cNvPr>
          <p:cNvPicPr>
            <a:picLocks noChangeAspect="1"/>
          </p:cNvPicPr>
          <p:nvPr/>
        </p:nvPicPr>
        <p:blipFill>
          <a:blip r:embed="rId3"/>
          <a:stretch>
            <a:fillRect/>
          </a:stretch>
        </p:blipFill>
        <p:spPr>
          <a:xfrm>
            <a:off x="4048372" y="3751018"/>
            <a:ext cx="4078730" cy="2399253"/>
          </a:xfrm>
          <a:prstGeom prst="rect">
            <a:avLst/>
          </a:prstGeom>
        </p:spPr>
      </p:pic>
      <p:sp>
        <p:nvSpPr>
          <p:cNvPr id="7" name="Content Placeholder 74">
            <a:extLst>
              <a:ext uri="{FF2B5EF4-FFF2-40B4-BE49-F238E27FC236}">
                <a16:creationId xmlns:a16="http://schemas.microsoft.com/office/drawing/2014/main" id="{9D76E776-0A93-67CA-2FE1-FB6EBB4AC63A}"/>
              </a:ext>
            </a:extLst>
          </p:cNvPr>
          <p:cNvSpPr txBox="1">
            <a:spLocks/>
          </p:cNvSpPr>
          <p:nvPr/>
        </p:nvSpPr>
        <p:spPr>
          <a:xfrm>
            <a:off x="8744755" y="6129704"/>
            <a:ext cx="1988074" cy="394472"/>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(Rahman et al., 2019)</a:t>
            </a:r>
          </a:p>
        </p:txBody>
      </p:sp>
      <p:sp>
        <p:nvSpPr>
          <p:cNvPr id="10" name="Content Placeholder 74">
            <a:extLst>
              <a:ext uri="{FF2B5EF4-FFF2-40B4-BE49-F238E27FC236}">
                <a16:creationId xmlns:a16="http://schemas.microsoft.com/office/drawing/2014/main" id="{F9956A47-F0FF-5904-E3DE-6379C6E10FE5}"/>
              </a:ext>
            </a:extLst>
          </p:cNvPr>
          <p:cNvSpPr txBox="1">
            <a:spLocks/>
          </p:cNvSpPr>
          <p:nvPr/>
        </p:nvSpPr>
        <p:spPr>
          <a:xfrm>
            <a:off x="8127102" y="5165276"/>
            <a:ext cx="1467680" cy="424179"/>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2"/>
                </a:solidFill>
                <a:latin typeface="Helvetica" pitchFamily="2" charset="0"/>
                <a:cs typeface="Tahoma" panose="020B0604030504040204" pitchFamily="34" charset="0"/>
              </a:rPr>
              <a:t>FDG “trapped”</a:t>
            </a:r>
          </a:p>
        </p:txBody>
      </p:sp>
      <p:sp>
        <p:nvSpPr>
          <p:cNvPr id="9" name="Slide Number Placeholder 8">
            <a:extLst>
              <a:ext uri="{FF2B5EF4-FFF2-40B4-BE49-F238E27FC236}">
                <a16:creationId xmlns:a16="http://schemas.microsoft.com/office/drawing/2014/main" id="{5B826B42-5A24-DA2D-4FD0-1F98F383BEC3}"/>
              </a:ext>
            </a:extLst>
          </p:cNvPr>
          <p:cNvSpPr>
            <a:spLocks noGrp="1"/>
          </p:cNvSpPr>
          <p:nvPr>
            <p:ph type="sldNum" sz="quarter" idx="12"/>
          </p:nvPr>
        </p:nvSpPr>
        <p:spPr/>
        <p:txBody>
          <a:bodyPr/>
          <a:lstStyle/>
          <a:p>
            <a:fld id="{65FDF412-A621-3B4E-9F95-30FC65FCEAE4}" type="slidenum">
              <a:rPr lang="en-US" smtClean="0"/>
              <a:t>32</a:t>
            </a:fld>
            <a:endParaRPr lang="en-US"/>
          </a:p>
        </p:txBody>
      </p:sp>
      <p:sp>
        <p:nvSpPr>
          <p:cNvPr id="12" name="Title 6">
            <a:extLst>
              <a:ext uri="{FF2B5EF4-FFF2-40B4-BE49-F238E27FC236}">
                <a16:creationId xmlns:a16="http://schemas.microsoft.com/office/drawing/2014/main" id="{5F95854D-E259-59A9-3B3A-DA2CCCAC8C2D}"/>
              </a:ext>
            </a:extLst>
          </p:cNvPr>
          <p:cNvSpPr>
            <a:spLocks noGrp="1"/>
          </p:cNvSpPr>
          <p:nvPr>
            <p:ph type="title"/>
          </p:nvPr>
        </p:nvSpPr>
        <p:spPr>
          <a:xfrm>
            <a:off x="628294" y="562540"/>
            <a:ext cx="9527275" cy="1241944"/>
          </a:xfrm>
        </p:spPr>
        <p:txBody>
          <a:bodyPr>
            <a:normAutofit/>
          </a:body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PET</a:t>
            </a:r>
          </a:p>
        </p:txBody>
      </p:sp>
    </p:spTree>
    <p:extLst>
      <p:ext uri="{BB962C8B-B14F-4D97-AF65-F5344CB8AC3E}">
        <p14:creationId xmlns:p14="http://schemas.microsoft.com/office/powerpoint/2010/main" val="2526790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732CF3-7882-2A1D-A1A3-C30A9B114FDC}"/>
              </a:ext>
            </a:extLst>
          </p:cNvPr>
          <p:cNvSpPr>
            <a:spLocks noGrp="1"/>
          </p:cNvSpPr>
          <p:nvPr>
            <p:ph idx="1"/>
          </p:nvPr>
        </p:nvSpPr>
        <p:spPr>
          <a:xfrm>
            <a:off x="838199" y="2108595"/>
            <a:ext cx="7988560" cy="4186865"/>
          </a:xfrm>
        </p:spPr>
        <p:txBody>
          <a:bodyPr>
            <a:noAutofit/>
          </a:bodyPr>
          <a:lstStyle/>
          <a:p>
            <a:pPr marL="685800">
              <a:lnSpc>
                <a:spcPct val="125000"/>
              </a:lnSpc>
              <a:spcBef>
                <a:spcPts val="500"/>
              </a:spcBef>
            </a:pPr>
            <a:r>
              <a:rPr lang="en-US" sz="2200" dirty="0">
                <a:latin typeface="Lato" panose="020F0502020204030203" pitchFamily="34" charset="0"/>
                <a:ea typeface="Lato" panose="020F0502020204030203" pitchFamily="34" charset="0"/>
                <a:cs typeface="Lato" panose="020F0502020204030203" pitchFamily="34" charset="0"/>
              </a:rPr>
              <a:t>Whole-Brain </a:t>
            </a:r>
          </a:p>
          <a:p>
            <a:pPr marL="685800">
              <a:lnSpc>
                <a:spcPct val="125000"/>
              </a:lnSpc>
              <a:spcBef>
                <a:spcPts val="500"/>
              </a:spcBef>
              <a:buNone/>
            </a:pPr>
            <a:r>
              <a:rPr lang="en-US" sz="2200" dirty="0">
                <a:latin typeface="Lato" panose="020F0502020204030203" pitchFamily="34" charset="0"/>
                <a:ea typeface="Lato" panose="020F0502020204030203" pitchFamily="34" charset="0"/>
                <a:cs typeface="Lato" panose="020F0502020204030203" pitchFamily="34" charset="0"/>
              </a:rPr>
              <a:t>            +</a:t>
            </a:r>
          </a:p>
          <a:p>
            <a:pPr marL="685800">
              <a:lnSpc>
                <a:spcPct val="125000"/>
              </a:lnSpc>
              <a:spcBef>
                <a:spcPts val="500"/>
              </a:spcBef>
            </a:pPr>
            <a:r>
              <a:rPr lang="en-US" sz="2200" dirty="0">
                <a:latin typeface="Lato" panose="020F0502020204030203" pitchFamily="34" charset="0"/>
                <a:ea typeface="Lato" panose="020F0502020204030203" pitchFamily="34" charset="0"/>
                <a:cs typeface="Lato" panose="020F0502020204030203" pitchFamily="34" charset="0"/>
              </a:rPr>
              <a:t>a priori ROIs </a:t>
            </a:r>
          </a:p>
          <a:p>
            <a:pPr marL="1143000" lvl="1">
              <a:lnSpc>
                <a:spcPct val="125000"/>
              </a:lnSpc>
            </a:pPr>
            <a:r>
              <a:rPr lang="en-US" sz="1800" dirty="0">
                <a:latin typeface="Lato" panose="020F0502020204030203" pitchFamily="34" charset="0"/>
                <a:ea typeface="Lato" panose="020F0502020204030203" pitchFamily="34" charset="0"/>
                <a:cs typeface="Lato" panose="020F0502020204030203" pitchFamily="34" charset="0"/>
              </a:rPr>
              <a:t>amygdala, infula/frontal opercular cortex (IFOC),                      dorsal anterior cingulate cortex (dACC)</a:t>
            </a:r>
          </a:p>
          <a:p>
            <a:pPr marL="685800">
              <a:lnSpc>
                <a:spcPct val="140000"/>
              </a:lnSpc>
              <a:spcBef>
                <a:spcPts val="500"/>
              </a:spcBef>
            </a:pPr>
            <a:r>
              <a:rPr lang="en-US" sz="2200" dirty="0">
                <a:latin typeface="Lato" panose="020F0502020204030203" pitchFamily="34" charset="0"/>
                <a:ea typeface="Lato" panose="020F0502020204030203" pitchFamily="34" charset="0"/>
                <a:cs typeface="Lato" panose="020F0502020204030203" pitchFamily="34" charset="0"/>
              </a:rPr>
              <a:t>Paired t-tests with FSL’s </a:t>
            </a:r>
            <a:r>
              <a:rPr lang="en-US" sz="2200" dirty="0" err="1">
                <a:latin typeface="Lato" panose="020F0502020204030203" pitchFamily="34" charset="0"/>
                <a:ea typeface="Lato" panose="020F0502020204030203" pitchFamily="34" charset="0"/>
                <a:cs typeface="Lato" panose="020F0502020204030203" pitchFamily="34" charset="0"/>
              </a:rPr>
              <a:t>randomise</a:t>
            </a:r>
            <a:endParaRPr lang="en-US" sz="2200" dirty="0">
              <a:latin typeface="Lato" panose="020F0502020204030203" pitchFamily="34" charset="0"/>
              <a:ea typeface="Lato" panose="020F0502020204030203" pitchFamily="34" charset="0"/>
              <a:cs typeface="Lato" panose="020F0502020204030203" pitchFamily="34" charset="0"/>
            </a:endParaRPr>
          </a:p>
          <a:p>
            <a:pPr marL="685800">
              <a:lnSpc>
                <a:spcPct val="140000"/>
              </a:lnSpc>
              <a:spcBef>
                <a:spcPts val="500"/>
              </a:spcBef>
            </a:pPr>
            <a:r>
              <a:rPr lang="en-US" sz="2200" dirty="0">
                <a:latin typeface="Lato" panose="020F0502020204030203" pitchFamily="34" charset="0"/>
                <a:ea typeface="Lato" panose="020F0502020204030203" pitchFamily="34" charset="0"/>
                <a:cs typeface="Lato" panose="020F0502020204030203" pitchFamily="34" charset="0"/>
              </a:rPr>
              <a:t>Regressions with FSL’s </a:t>
            </a:r>
            <a:r>
              <a:rPr lang="en-US" sz="2200" dirty="0" err="1">
                <a:latin typeface="Lato" panose="020F0502020204030203" pitchFamily="34" charset="0"/>
                <a:ea typeface="Lato" panose="020F0502020204030203" pitchFamily="34" charset="0"/>
                <a:cs typeface="Lato" panose="020F0502020204030203" pitchFamily="34" charset="0"/>
              </a:rPr>
              <a:t>randomise</a:t>
            </a:r>
            <a:r>
              <a:rPr lang="en-US" sz="2200" dirty="0">
                <a:latin typeface="Lato" panose="020F0502020204030203" pitchFamily="34" charset="0"/>
                <a:ea typeface="Lato" panose="020F0502020204030203" pitchFamily="34" charset="0"/>
                <a:cs typeface="Lato" panose="020F0502020204030203" pitchFamily="34" charset="0"/>
              </a:rPr>
              <a:t> </a:t>
            </a:r>
          </a:p>
          <a:p>
            <a:pPr marL="1143000" lvl="1">
              <a:lnSpc>
                <a:spcPct val="140000"/>
              </a:lnSpc>
            </a:pPr>
            <a:r>
              <a:rPr lang="en-US" sz="1800" dirty="0">
                <a:latin typeface="Lato" panose="020F0502020204030203" pitchFamily="34" charset="0"/>
                <a:ea typeface="Lato" panose="020F0502020204030203" pitchFamily="34" charset="0"/>
                <a:cs typeface="Lato" panose="020F0502020204030203" pitchFamily="34" charset="0"/>
              </a:rPr>
              <a:t>PET image with cortisol and inflammatory biomarkers</a:t>
            </a:r>
          </a:p>
          <a:p>
            <a:pPr marL="685800">
              <a:lnSpc>
                <a:spcPct val="125000"/>
              </a:lnSpc>
              <a:spcBef>
                <a:spcPts val="500"/>
              </a:spcBef>
            </a:pPr>
            <a:endParaRPr lang="en-US" sz="2200" dirty="0">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E20A64DF-E636-A9ED-AC85-664A855583F9}"/>
              </a:ext>
            </a:extLst>
          </p:cNvPr>
          <p:cNvPicPr>
            <a:picLocks noChangeAspect="1"/>
          </p:cNvPicPr>
          <p:nvPr/>
        </p:nvPicPr>
        <p:blipFill>
          <a:blip r:embed="rId3"/>
          <a:stretch>
            <a:fillRect/>
          </a:stretch>
        </p:blipFill>
        <p:spPr>
          <a:xfrm>
            <a:off x="8730722" y="3428999"/>
            <a:ext cx="1267738" cy="1262273"/>
          </a:xfrm>
          <a:prstGeom prst="rect">
            <a:avLst/>
          </a:prstGeom>
        </p:spPr>
      </p:pic>
      <p:pic>
        <p:nvPicPr>
          <p:cNvPr id="5" name="Picture 4">
            <a:extLst>
              <a:ext uri="{FF2B5EF4-FFF2-40B4-BE49-F238E27FC236}">
                <a16:creationId xmlns:a16="http://schemas.microsoft.com/office/drawing/2014/main" id="{D50C1EEE-C1E8-8162-0548-AF29F14FA2A8}"/>
              </a:ext>
            </a:extLst>
          </p:cNvPr>
          <p:cNvPicPr>
            <a:picLocks noChangeAspect="1"/>
          </p:cNvPicPr>
          <p:nvPr/>
        </p:nvPicPr>
        <p:blipFill>
          <a:blip r:embed="rId4"/>
          <a:stretch>
            <a:fillRect/>
          </a:stretch>
        </p:blipFill>
        <p:spPr>
          <a:xfrm>
            <a:off x="9998460" y="3429000"/>
            <a:ext cx="1209117" cy="1262272"/>
          </a:xfrm>
          <a:prstGeom prst="rect">
            <a:avLst/>
          </a:prstGeom>
        </p:spPr>
      </p:pic>
      <p:pic>
        <p:nvPicPr>
          <p:cNvPr id="9" name="Picture 8">
            <a:extLst>
              <a:ext uri="{FF2B5EF4-FFF2-40B4-BE49-F238E27FC236}">
                <a16:creationId xmlns:a16="http://schemas.microsoft.com/office/drawing/2014/main" id="{F826EA93-928D-0C20-296F-33ECA9F501ED}"/>
              </a:ext>
            </a:extLst>
          </p:cNvPr>
          <p:cNvPicPr>
            <a:picLocks noChangeAspect="1"/>
          </p:cNvPicPr>
          <p:nvPr/>
        </p:nvPicPr>
        <p:blipFill rotWithShape="1">
          <a:blip r:embed="rId5"/>
          <a:srcRect l="60157" t="15616" b="8460"/>
          <a:stretch/>
        </p:blipFill>
        <p:spPr>
          <a:xfrm>
            <a:off x="7389845" y="3428999"/>
            <a:ext cx="1340877" cy="1264146"/>
          </a:xfrm>
          <a:prstGeom prst="rect">
            <a:avLst/>
          </a:prstGeom>
        </p:spPr>
      </p:pic>
      <p:sp>
        <p:nvSpPr>
          <p:cNvPr id="3" name="Slide Number Placeholder 2">
            <a:extLst>
              <a:ext uri="{FF2B5EF4-FFF2-40B4-BE49-F238E27FC236}">
                <a16:creationId xmlns:a16="http://schemas.microsoft.com/office/drawing/2014/main" id="{769E1821-8837-7DE4-12AF-6F780726B86E}"/>
              </a:ext>
            </a:extLst>
          </p:cNvPr>
          <p:cNvSpPr>
            <a:spLocks noGrp="1"/>
          </p:cNvSpPr>
          <p:nvPr>
            <p:ph type="sldNum" sz="quarter" idx="12"/>
          </p:nvPr>
        </p:nvSpPr>
        <p:spPr/>
        <p:txBody>
          <a:bodyPr/>
          <a:lstStyle/>
          <a:p>
            <a:fld id="{65FDF412-A621-3B4E-9F95-30FC65FCEAE4}" type="slidenum">
              <a:rPr lang="en-US" smtClean="0"/>
              <a:t>33</a:t>
            </a:fld>
            <a:endParaRPr lang="en-US"/>
          </a:p>
        </p:txBody>
      </p:sp>
      <p:sp>
        <p:nvSpPr>
          <p:cNvPr id="4" name="Title 6">
            <a:extLst>
              <a:ext uri="{FF2B5EF4-FFF2-40B4-BE49-F238E27FC236}">
                <a16:creationId xmlns:a16="http://schemas.microsoft.com/office/drawing/2014/main" id="{83793A21-E145-8B73-7DDF-363C166C6228}"/>
              </a:ext>
            </a:extLst>
          </p:cNvPr>
          <p:cNvSpPr>
            <a:spLocks noGrp="1"/>
          </p:cNvSpPr>
          <p:nvPr>
            <p:ph type="title"/>
          </p:nvPr>
        </p:nvSpPr>
        <p:spPr>
          <a:xfrm>
            <a:off x="628294" y="562540"/>
            <a:ext cx="9527275" cy="1241944"/>
          </a:xfrm>
        </p:spPr>
        <p:txBody>
          <a:bodyPr>
            <a:normAutofit/>
          </a:body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Analyses: Stress Neurocircuitry</a:t>
            </a:r>
          </a:p>
        </p:txBody>
      </p:sp>
    </p:spTree>
    <p:extLst>
      <p:ext uri="{BB962C8B-B14F-4D97-AF65-F5344CB8AC3E}">
        <p14:creationId xmlns:p14="http://schemas.microsoft.com/office/powerpoint/2010/main" val="291446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732CF3-7882-2A1D-A1A3-C30A9B114FDC}"/>
              </a:ext>
            </a:extLst>
          </p:cNvPr>
          <p:cNvSpPr>
            <a:spLocks noGrp="1"/>
          </p:cNvSpPr>
          <p:nvPr>
            <p:ph idx="1"/>
          </p:nvPr>
        </p:nvSpPr>
        <p:spPr>
          <a:xfrm>
            <a:off x="838199" y="2108595"/>
            <a:ext cx="9527275" cy="3895776"/>
          </a:xfrm>
        </p:spPr>
        <p:txBody>
          <a:bodyPr>
            <a:normAutofit/>
          </a:bodyPr>
          <a:lstStyle/>
          <a:p>
            <a:r>
              <a:rPr lang="en-US" dirty="0">
                <a:solidFill>
                  <a:schemeClr val="tx2"/>
                </a:solidFill>
                <a:latin typeface="Lato" panose="020F0502020204030203" pitchFamily="34" charset="0"/>
                <a:ea typeface="Lato" panose="020F0502020204030203" pitchFamily="34" charset="0"/>
                <a:cs typeface="Lato" panose="020F0502020204030203" pitchFamily="34" charset="0"/>
              </a:rPr>
              <a:t>Processing pipeline optimized for PET-T1 co-registration</a:t>
            </a:r>
          </a:p>
          <a:p>
            <a:pPr lvl="1"/>
            <a:r>
              <a:rPr lang="en-US" dirty="0">
                <a:solidFill>
                  <a:schemeClr val="tx2"/>
                </a:solidFill>
                <a:latin typeface="Lato" panose="020F0502020204030203" pitchFamily="34" charset="0"/>
                <a:ea typeface="Lato" panose="020F0502020204030203" pitchFamily="34" charset="0"/>
                <a:cs typeface="Lato" panose="020F0502020204030203" pitchFamily="34" charset="0"/>
              </a:rPr>
              <a:t>FSL’s FEAT; AFNI; ANTs</a:t>
            </a:r>
          </a:p>
          <a:p>
            <a:pPr lvl="1"/>
            <a:endParaRPr lang="en-US" dirty="0">
              <a:solidFill>
                <a:schemeClr val="tx2"/>
              </a:solidFill>
              <a:latin typeface="Lato" panose="020F0502020204030203" pitchFamily="34" charset="0"/>
              <a:ea typeface="Lato" panose="020F0502020204030203" pitchFamily="34" charset="0"/>
              <a:cs typeface="Lato" panose="020F0502020204030203" pitchFamily="34" charset="0"/>
            </a:endParaRPr>
          </a:p>
          <a:p>
            <a:pPr lvl="1"/>
            <a:endParaRPr lang="en-US" dirty="0">
              <a:solidFill>
                <a:schemeClr val="tx2"/>
              </a:solidFill>
              <a:latin typeface="Lato" panose="020F0502020204030203" pitchFamily="34" charset="0"/>
              <a:ea typeface="Lato" panose="020F0502020204030203" pitchFamily="34" charset="0"/>
              <a:cs typeface="Lato" panose="020F0502020204030203" pitchFamily="34" charset="0"/>
            </a:endParaRPr>
          </a:p>
          <a:p>
            <a:pPr lvl="1"/>
            <a:endParaRPr lang="en-US" dirty="0">
              <a:solidFill>
                <a:schemeClr val="tx2"/>
              </a:solidFill>
              <a:latin typeface="Lato" panose="020F0502020204030203" pitchFamily="34" charset="0"/>
              <a:ea typeface="Lato" panose="020F0502020204030203" pitchFamily="34" charset="0"/>
              <a:cs typeface="Lato" panose="020F0502020204030203" pitchFamily="34" charset="0"/>
            </a:endParaRPr>
          </a:p>
          <a:p>
            <a:pPr lvl="1"/>
            <a:endParaRPr lang="en-US" dirty="0">
              <a:solidFill>
                <a:schemeClr val="tx2"/>
              </a:solidFill>
              <a:latin typeface="Lato" panose="020F0502020204030203" pitchFamily="34" charset="0"/>
              <a:ea typeface="Lato" panose="020F0502020204030203" pitchFamily="34" charset="0"/>
              <a:cs typeface="Lato" panose="020F0502020204030203" pitchFamily="34" charset="0"/>
            </a:endParaRPr>
          </a:p>
          <a:p>
            <a:pPr lvl="1"/>
            <a:endParaRPr lang="en-US" dirty="0">
              <a:solidFill>
                <a:schemeClr val="tx2"/>
              </a:solidFill>
              <a:latin typeface="Lato" panose="020F0502020204030203" pitchFamily="34" charset="0"/>
              <a:ea typeface="Lato" panose="020F0502020204030203" pitchFamily="34" charset="0"/>
              <a:cs typeface="Lato" panose="020F0502020204030203" pitchFamily="34" charset="0"/>
            </a:endParaRPr>
          </a:p>
          <a:p>
            <a:pPr marL="457200" lvl="1" indent="0">
              <a:buNone/>
            </a:pPr>
            <a:endParaRPr lang="en-US" dirty="0">
              <a:solidFill>
                <a:schemeClr val="tx2"/>
              </a:solidFill>
              <a:latin typeface="Lato" panose="020F0502020204030203" pitchFamily="34" charset="0"/>
              <a:ea typeface="Lato" panose="020F0502020204030203" pitchFamily="34" charset="0"/>
              <a:cs typeface="Lato" panose="020F0502020204030203" pitchFamily="34" charset="0"/>
            </a:endParaRPr>
          </a:p>
          <a:p>
            <a:pPr lvl="1" algn="just"/>
            <a:r>
              <a:rPr lang="en-US" sz="1800" dirty="0">
                <a:solidFill>
                  <a:schemeClr val="tx2"/>
                </a:solidFill>
                <a:latin typeface="Lato" panose="020F0502020204030203" pitchFamily="34" charset="0"/>
                <a:ea typeface="Lato" panose="020F0502020204030203" pitchFamily="34" charset="0"/>
                <a:cs typeface="Lato" panose="020F0502020204030203" pitchFamily="34" charset="0"/>
              </a:rPr>
              <a:t>2 subjects missing T1; co-registered to PET template in MNI space </a:t>
            </a:r>
          </a:p>
        </p:txBody>
      </p:sp>
      <p:pic>
        <p:nvPicPr>
          <p:cNvPr id="5" name="Picture 4" descr="A picture containing text, mollusk, invertebrate, wheel&#10;&#10;Description automatically generated">
            <a:extLst>
              <a:ext uri="{FF2B5EF4-FFF2-40B4-BE49-F238E27FC236}">
                <a16:creationId xmlns:a16="http://schemas.microsoft.com/office/drawing/2014/main" id="{406D0FC9-0B32-385D-14B6-CD813BD9A995}"/>
              </a:ext>
            </a:extLst>
          </p:cNvPr>
          <p:cNvPicPr>
            <a:picLocks noChangeAspect="1"/>
          </p:cNvPicPr>
          <p:nvPr/>
        </p:nvPicPr>
        <p:blipFill>
          <a:blip r:embed="rId3"/>
          <a:stretch>
            <a:fillRect/>
          </a:stretch>
        </p:blipFill>
        <p:spPr>
          <a:xfrm>
            <a:off x="3924752" y="3188313"/>
            <a:ext cx="1900030" cy="1733908"/>
          </a:xfrm>
          <a:prstGeom prst="rect">
            <a:avLst/>
          </a:prstGeom>
        </p:spPr>
      </p:pic>
      <p:pic>
        <p:nvPicPr>
          <p:cNvPr id="10" name="Picture 9">
            <a:extLst>
              <a:ext uri="{FF2B5EF4-FFF2-40B4-BE49-F238E27FC236}">
                <a16:creationId xmlns:a16="http://schemas.microsoft.com/office/drawing/2014/main" id="{D7B0B027-1CE2-8BD1-AC94-ABD62990CD54}"/>
              </a:ext>
            </a:extLst>
          </p:cNvPr>
          <p:cNvPicPr>
            <a:picLocks noChangeAspect="1"/>
          </p:cNvPicPr>
          <p:nvPr/>
        </p:nvPicPr>
        <p:blipFill rotWithShape="1">
          <a:blip r:embed="rId4"/>
          <a:srcRect l="14316" t="14204"/>
          <a:stretch/>
        </p:blipFill>
        <p:spPr>
          <a:xfrm>
            <a:off x="8605569" y="4478805"/>
            <a:ext cx="1759906" cy="1525566"/>
          </a:xfrm>
          <a:prstGeom prst="rect">
            <a:avLst/>
          </a:prstGeom>
        </p:spPr>
      </p:pic>
      <p:sp>
        <p:nvSpPr>
          <p:cNvPr id="11" name="Content Placeholder 7">
            <a:extLst>
              <a:ext uri="{FF2B5EF4-FFF2-40B4-BE49-F238E27FC236}">
                <a16:creationId xmlns:a16="http://schemas.microsoft.com/office/drawing/2014/main" id="{37352453-A4F4-B346-0418-0371B674AB28}"/>
              </a:ext>
            </a:extLst>
          </p:cNvPr>
          <p:cNvSpPr txBox="1">
            <a:spLocks/>
          </p:cNvSpPr>
          <p:nvPr/>
        </p:nvSpPr>
        <p:spPr>
          <a:xfrm>
            <a:off x="8076668" y="6033360"/>
            <a:ext cx="2660060" cy="502525"/>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2"/>
                </a:solidFill>
                <a:latin typeface="Lato" panose="020F0502020204030203" pitchFamily="34" charset="0"/>
                <a:ea typeface="Lato" panose="020F0502020204030203" pitchFamily="34" charset="0"/>
                <a:cs typeface="Lato" panose="020F0502020204030203" pitchFamily="34" charset="0"/>
              </a:rPr>
              <a:t>PET template in MNI space</a:t>
            </a:r>
          </a:p>
        </p:txBody>
      </p:sp>
      <p:sp>
        <p:nvSpPr>
          <p:cNvPr id="12" name="Content Placeholder 7">
            <a:extLst>
              <a:ext uri="{FF2B5EF4-FFF2-40B4-BE49-F238E27FC236}">
                <a16:creationId xmlns:a16="http://schemas.microsoft.com/office/drawing/2014/main" id="{A9038619-C5CD-2BA6-B50A-71D42A7AD5FC}"/>
              </a:ext>
            </a:extLst>
          </p:cNvPr>
          <p:cNvSpPr txBox="1">
            <a:spLocks/>
          </p:cNvSpPr>
          <p:nvPr/>
        </p:nvSpPr>
        <p:spPr>
          <a:xfrm>
            <a:off x="3608578" y="4843584"/>
            <a:ext cx="2662293" cy="421779"/>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2"/>
                </a:solidFill>
                <a:latin typeface="Lato" panose="020F0502020204030203" pitchFamily="34" charset="0"/>
                <a:ea typeface="Lato" panose="020F0502020204030203" pitchFamily="34" charset="0"/>
                <a:cs typeface="Lato" panose="020F0502020204030203" pitchFamily="34" charset="0"/>
              </a:rPr>
              <a:t>Study-specific T1 template</a:t>
            </a:r>
          </a:p>
        </p:txBody>
      </p:sp>
      <p:pic>
        <p:nvPicPr>
          <p:cNvPr id="14" name="Picture 13">
            <a:extLst>
              <a:ext uri="{FF2B5EF4-FFF2-40B4-BE49-F238E27FC236}">
                <a16:creationId xmlns:a16="http://schemas.microsoft.com/office/drawing/2014/main" id="{872BEA00-215C-9CC5-A0DD-45BC0F232376}"/>
              </a:ext>
            </a:extLst>
          </p:cNvPr>
          <p:cNvPicPr>
            <a:picLocks noChangeAspect="1"/>
          </p:cNvPicPr>
          <p:nvPr/>
        </p:nvPicPr>
        <p:blipFill>
          <a:blip r:embed="rId5"/>
          <a:stretch>
            <a:fillRect/>
          </a:stretch>
        </p:blipFill>
        <p:spPr>
          <a:xfrm>
            <a:off x="6443635" y="3158918"/>
            <a:ext cx="2072889" cy="1751234"/>
          </a:xfrm>
          <a:prstGeom prst="rect">
            <a:avLst/>
          </a:prstGeom>
        </p:spPr>
      </p:pic>
      <p:sp>
        <p:nvSpPr>
          <p:cNvPr id="15" name="Content Placeholder 7">
            <a:extLst>
              <a:ext uri="{FF2B5EF4-FFF2-40B4-BE49-F238E27FC236}">
                <a16:creationId xmlns:a16="http://schemas.microsoft.com/office/drawing/2014/main" id="{19F2A768-8F16-61BD-93FF-074657045BF3}"/>
              </a:ext>
            </a:extLst>
          </p:cNvPr>
          <p:cNvSpPr txBox="1">
            <a:spLocks/>
          </p:cNvSpPr>
          <p:nvPr/>
        </p:nvSpPr>
        <p:spPr>
          <a:xfrm>
            <a:off x="6267805" y="4843584"/>
            <a:ext cx="2534993" cy="421779"/>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2"/>
                </a:solidFill>
                <a:latin typeface="Lato" panose="020F0502020204030203" pitchFamily="34" charset="0"/>
                <a:ea typeface="Lato" panose="020F0502020204030203" pitchFamily="34" charset="0"/>
                <a:cs typeface="Lato" panose="020F0502020204030203" pitchFamily="34" charset="0"/>
              </a:rPr>
              <a:t>Example co-registration</a:t>
            </a:r>
          </a:p>
        </p:txBody>
      </p:sp>
      <p:sp>
        <p:nvSpPr>
          <p:cNvPr id="2" name="Slide Number Placeholder 1">
            <a:extLst>
              <a:ext uri="{FF2B5EF4-FFF2-40B4-BE49-F238E27FC236}">
                <a16:creationId xmlns:a16="http://schemas.microsoft.com/office/drawing/2014/main" id="{42AC1C52-20FA-513A-B4CF-FB9DAC190B69}"/>
              </a:ext>
            </a:extLst>
          </p:cNvPr>
          <p:cNvSpPr>
            <a:spLocks noGrp="1"/>
          </p:cNvSpPr>
          <p:nvPr>
            <p:ph type="sldNum" sz="quarter" idx="12"/>
          </p:nvPr>
        </p:nvSpPr>
        <p:spPr/>
        <p:txBody>
          <a:bodyPr/>
          <a:lstStyle/>
          <a:p>
            <a:fld id="{65FDF412-A621-3B4E-9F95-30FC65FCEAE4}" type="slidenum">
              <a:rPr lang="en-US" smtClean="0"/>
              <a:t>34</a:t>
            </a:fld>
            <a:endParaRPr lang="en-US"/>
          </a:p>
        </p:txBody>
      </p:sp>
      <p:sp>
        <p:nvSpPr>
          <p:cNvPr id="7" name="Title 6">
            <a:extLst>
              <a:ext uri="{FF2B5EF4-FFF2-40B4-BE49-F238E27FC236}">
                <a16:creationId xmlns:a16="http://schemas.microsoft.com/office/drawing/2014/main" id="{EDA86986-89A4-4E4E-2660-BCC3F452F3AB}"/>
              </a:ext>
            </a:extLst>
          </p:cNvPr>
          <p:cNvSpPr>
            <a:spLocks noGrp="1"/>
          </p:cNvSpPr>
          <p:nvPr>
            <p:ph type="title"/>
          </p:nvPr>
        </p:nvSpPr>
        <p:spPr>
          <a:xfrm>
            <a:off x="628294" y="562540"/>
            <a:ext cx="9527275" cy="1241944"/>
          </a:xfrm>
        </p:spPr>
        <p:txBody>
          <a:bodyPr>
            <a:normAutofit/>
          </a:body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PET Processing</a:t>
            </a:r>
          </a:p>
        </p:txBody>
      </p:sp>
    </p:spTree>
    <p:extLst>
      <p:ext uri="{BB962C8B-B14F-4D97-AF65-F5344CB8AC3E}">
        <p14:creationId xmlns:p14="http://schemas.microsoft.com/office/powerpoint/2010/main" val="3654147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732CF3-7882-2A1D-A1A3-C30A9B114FDC}"/>
              </a:ext>
            </a:extLst>
          </p:cNvPr>
          <p:cNvSpPr>
            <a:spLocks noGrp="1"/>
          </p:cNvSpPr>
          <p:nvPr>
            <p:ph idx="1"/>
          </p:nvPr>
        </p:nvSpPr>
        <p:spPr>
          <a:xfrm>
            <a:off x="838200" y="2108595"/>
            <a:ext cx="8405192" cy="3643931"/>
          </a:xfrm>
        </p:spPr>
        <p:txBody>
          <a:bodyPr>
            <a:normAutofit/>
          </a:bodyPr>
          <a:lstStyle/>
          <a:p>
            <a:r>
              <a:rPr lang="en-US" dirty="0">
                <a:solidFill>
                  <a:schemeClr val="tx2"/>
                </a:solidFill>
                <a:latin typeface="Lato" panose="020F0502020204030203" pitchFamily="34" charset="0"/>
                <a:ea typeface="Lato" panose="020F0502020204030203" pitchFamily="34" charset="0"/>
                <a:cs typeface="Lato" panose="020F0502020204030203" pitchFamily="34" charset="0"/>
              </a:rPr>
              <a:t>4D scaled, smoothed PET images co-registered to T1 template in MNI space: </a:t>
            </a:r>
            <a:r>
              <a:rPr lang="en-US" dirty="0">
                <a:solidFill>
                  <a:schemeClr val="tx2"/>
                </a:solidFill>
                <a:latin typeface="Lato" panose="020F0502020204030203" pitchFamily="34" charset="0"/>
                <a:ea typeface="Lato" panose="020F0502020204030203" pitchFamily="34" charset="0"/>
                <a:cs typeface="Lato" panose="020F0502020204030203" pitchFamily="34" charset="0"/>
                <a:sym typeface="Wingdings" pitchFamily="2" charset="2"/>
              </a:rPr>
              <a:t>merge by condition </a:t>
            </a:r>
          </a:p>
          <a:p>
            <a:r>
              <a:rPr lang="en-US" dirty="0">
                <a:solidFill>
                  <a:schemeClr val="tx2"/>
                </a:solidFill>
                <a:latin typeface="Lato" panose="020F0502020204030203" pitchFamily="34" charset="0"/>
                <a:ea typeface="Lato" panose="020F0502020204030203" pitchFamily="34" charset="0"/>
                <a:cs typeface="Lato" panose="020F0502020204030203" pitchFamily="34" charset="0"/>
                <a:sym typeface="Wingdings" pitchFamily="2" charset="2"/>
              </a:rPr>
              <a:t>Stress minus Control </a:t>
            </a:r>
            <a:endParaRPr lang="en-US"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descr="A picture containing device&#10;&#10;Description automatically generated">
            <a:extLst>
              <a:ext uri="{FF2B5EF4-FFF2-40B4-BE49-F238E27FC236}">
                <a16:creationId xmlns:a16="http://schemas.microsoft.com/office/drawing/2014/main" id="{29DBF819-3C0C-766B-BF89-58F75EA0CE87}"/>
              </a:ext>
            </a:extLst>
          </p:cNvPr>
          <p:cNvPicPr>
            <a:picLocks noChangeAspect="1"/>
          </p:cNvPicPr>
          <p:nvPr/>
        </p:nvPicPr>
        <p:blipFill rotWithShape="1">
          <a:blip r:embed="rId3"/>
          <a:srcRect t="3281" b="4396"/>
          <a:stretch/>
        </p:blipFill>
        <p:spPr>
          <a:xfrm>
            <a:off x="6096000" y="3376919"/>
            <a:ext cx="1883037" cy="2186003"/>
          </a:xfrm>
          <a:prstGeom prst="rect">
            <a:avLst/>
          </a:prstGeom>
        </p:spPr>
      </p:pic>
      <p:pic>
        <p:nvPicPr>
          <p:cNvPr id="4" name="Picture 3" descr="A picture containing device, clock, gauge&#10;&#10;Description automatically generated">
            <a:extLst>
              <a:ext uri="{FF2B5EF4-FFF2-40B4-BE49-F238E27FC236}">
                <a16:creationId xmlns:a16="http://schemas.microsoft.com/office/drawing/2014/main" id="{1D5207A9-1490-D6B0-24CD-33A962EE6BAC}"/>
              </a:ext>
            </a:extLst>
          </p:cNvPr>
          <p:cNvPicPr>
            <a:picLocks noChangeAspect="1"/>
          </p:cNvPicPr>
          <p:nvPr/>
        </p:nvPicPr>
        <p:blipFill>
          <a:blip r:embed="rId4"/>
          <a:stretch>
            <a:fillRect/>
          </a:stretch>
        </p:blipFill>
        <p:spPr>
          <a:xfrm>
            <a:off x="8346392" y="3381817"/>
            <a:ext cx="1765193" cy="2176206"/>
          </a:xfrm>
          <a:prstGeom prst="rect">
            <a:avLst/>
          </a:prstGeom>
        </p:spPr>
      </p:pic>
      <p:sp>
        <p:nvSpPr>
          <p:cNvPr id="5" name="Content Placeholder 7">
            <a:extLst>
              <a:ext uri="{FF2B5EF4-FFF2-40B4-BE49-F238E27FC236}">
                <a16:creationId xmlns:a16="http://schemas.microsoft.com/office/drawing/2014/main" id="{570FCDB2-B8A8-272C-1E99-D132520CC9D5}"/>
              </a:ext>
            </a:extLst>
          </p:cNvPr>
          <p:cNvSpPr txBox="1">
            <a:spLocks/>
          </p:cNvSpPr>
          <p:nvPr/>
        </p:nvSpPr>
        <p:spPr>
          <a:xfrm>
            <a:off x="6612564" y="5558023"/>
            <a:ext cx="849907" cy="49861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2"/>
                </a:solidFill>
                <a:latin typeface="Lato" panose="020F0502020204030203" pitchFamily="34" charset="0"/>
                <a:ea typeface="Lato" panose="020F0502020204030203" pitchFamily="34" charset="0"/>
                <a:cs typeface="Lato" panose="020F0502020204030203" pitchFamily="34" charset="0"/>
              </a:rPr>
              <a:t>Stress </a:t>
            </a:r>
          </a:p>
        </p:txBody>
      </p:sp>
      <p:sp>
        <p:nvSpPr>
          <p:cNvPr id="7" name="Content Placeholder 7">
            <a:extLst>
              <a:ext uri="{FF2B5EF4-FFF2-40B4-BE49-F238E27FC236}">
                <a16:creationId xmlns:a16="http://schemas.microsoft.com/office/drawing/2014/main" id="{41A3D9B9-9545-2E80-6C9A-49D10880D8B7}"/>
              </a:ext>
            </a:extLst>
          </p:cNvPr>
          <p:cNvSpPr txBox="1">
            <a:spLocks/>
          </p:cNvSpPr>
          <p:nvPr/>
        </p:nvSpPr>
        <p:spPr>
          <a:xfrm>
            <a:off x="8762803" y="5558023"/>
            <a:ext cx="932369" cy="4986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2"/>
                </a:solidFill>
                <a:latin typeface="Lato" panose="020F0502020204030203" pitchFamily="34" charset="0"/>
                <a:ea typeface="Lato" panose="020F0502020204030203" pitchFamily="34" charset="0"/>
                <a:cs typeface="Lato" panose="020F0502020204030203" pitchFamily="34" charset="0"/>
              </a:rPr>
              <a:t>Control </a:t>
            </a:r>
          </a:p>
        </p:txBody>
      </p:sp>
      <p:sp>
        <p:nvSpPr>
          <p:cNvPr id="10" name="Content Placeholder 7">
            <a:extLst>
              <a:ext uri="{FF2B5EF4-FFF2-40B4-BE49-F238E27FC236}">
                <a16:creationId xmlns:a16="http://schemas.microsoft.com/office/drawing/2014/main" id="{5A4EBC3F-3131-79FC-7279-E3EC6FD6AF2F}"/>
              </a:ext>
            </a:extLst>
          </p:cNvPr>
          <p:cNvSpPr txBox="1">
            <a:spLocks/>
          </p:cNvSpPr>
          <p:nvPr/>
        </p:nvSpPr>
        <p:spPr>
          <a:xfrm>
            <a:off x="7979035" y="5558023"/>
            <a:ext cx="494164" cy="49861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2"/>
                </a:solidFill>
                <a:latin typeface="Helvetica" pitchFamily="2" charset="0"/>
                <a:cs typeface="Tahoma" panose="020B0604030504040204" pitchFamily="34" charset="0"/>
              </a:rPr>
              <a:t>— </a:t>
            </a:r>
          </a:p>
        </p:txBody>
      </p:sp>
      <p:sp>
        <p:nvSpPr>
          <p:cNvPr id="3" name="Slide Number Placeholder 2">
            <a:extLst>
              <a:ext uri="{FF2B5EF4-FFF2-40B4-BE49-F238E27FC236}">
                <a16:creationId xmlns:a16="http://schemas.microsoft.com/office/drawing/2014/main" id="{9A325052-769D-1AB6-C404-D0873E7B15E4}"/>
              </a:ext>
            </a:extLst>
          </p:cNvPr>
          <p:cNvSpPr>
            <a:spLocks noGrp="1"/>
          </p:cNvSpPr>
          <p:nvPr>
            <p:ph type="sldNum" sz="quarter" idx="12"/>
          </p:nvPr>
        </p:nvSpPr>
        <p:spPr/>
        <p:txBody>
          <a:bodyPr/>
          <a:lstStyle/>
          <a:p>
            <a:fld id="{65FDF412-A621-3B4E-9F95-30FC65FCEAE4}" type="slidenum">
              <a:rPr lang="en-US" smtClean="0"/>
              <a:t>35</a:t>
            </a:fld>
            <a:endParaRPr lang="en-US"/>
          </a:p>
        </p:txBody>
      </p:sp>
      <p:sp>
        <p:nvSpPr>
          <p:cNvPr id="11" name="Title 6">
            <a:extLst>
              <a:ext uri="{FF2B5EF4-FFF2-40B4-BE49-F238E27FC236}">
                <a16:creationId xmlns:a16="http://schemas.microsoft.com/office/drawing/2014/main" id="{611E14C6-FEAC-31AF-0340-DD9695793F8E}"/>
              </a:ext>
            </a:extLst>
          </p:cNvPr>
          <p:cNvSpPr>
            <a:spLocks noGrp="1"/>
          </p:cNvSpPr>
          <p:nvPr>
            <p:ph type="title"/>
          </p:nvPr>
        </p:nvSpPr>
        <p:spPr>
          <a:xfrm>
            <a:off x="628294" y="562540"/>
            <a:ext cx="9527275" cy="1241944"/>
          </a:xfrm>
        </p:spPr>
        <p:txBody>
          <a:bodyPr>
            <a:normAutofit/>
          </a:body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PET Processing</a:t>
            </a:r>
          </a:p>
        </p:txBody>
      </p:sp>
    </p:spTree>
    <p:extLst>
      <p:ext uri="{BB962C8B-B14F-4D97-AF65-F5344CB8AC3E}">
        <p14:creationId xmlns:p14="http://schemas.microsoft.com/office/powerpoint/2010/main" val="2132277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3B394FD-E497-1831-C39E-FC51FF87782B}"/>
              </a:ext>
            </a:extLst>
          </p:cNvPr>
          <p:cNvCxnSpPr>
            <a:cxnSpLocks/>
          </p:cNvCxnSpPr>
          <p:nvPr/>
        </p:nvCxnSpPr>
        <p:spPr>
          <a:xfrm>
            <a:off x="677639" y="3964713"/>
            <a:ext cx="965190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F8DAFD-CF13-8CC6-E21B-78CAC16DF759}"/>
              </a:ext>
            </a:extLst>
          </p:cNvPr>
          <p:cNvCxnSpPr/>
          <p:nvPr/>
        </p:nvCxnSpPr>
        <p:spPr>
          <a:xfrm>
            <a:off x="4787801" y="3745331"/>
            <a:ext cx="0" cy="4699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Content Placeholder 7">
            <a:extLst>
              <a:ext uri="{FF2B5EF4-FFF2-40B4-BE49-F238E27FC236}">
                <a16:creationId xmlns:a16="http://schemas.microsoft.com/office/drawing/2014/main" id="{0782640D-B220-01CE-D6E3-0F2621C91354}"/>
              </a:ext>
            </a:extLst>
          </p:cNvPr>
          <p:cNvSpPr txBox="1">
            <a:spLocks/>
          </p:cNvSpPr>
          <p:nvPr/>
        </p:nvSpPr>
        <p:spPr>
          <a:xfrm>
            <a:off x="7519187" y="3950564"/>
            <a:ext cx="639168" cy="413442"/>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latin typeface="Lato" panose="020F0502020204030203" pitchFamily="34" charset="0"/>
                <a:ea typeface="Lato" panose="020F0502020204030203" pitchFamily="34" charset="0"/>
                <a:cs typeface="Lato" panose="020F0502020204030203" pitchFamily="34" charset="0"/>
              </a:rPr>
              <a:t>4hr</a:t>
            </a:r>
          </a:p>
        </p:txBody>
      </p:sp>
      <p:sp>
        <p:nvSpPr>
          <p:cNvPr id="16" name="Content Placeholder 7">
            <a:extLst>
              <a:ext uri="{FF2B5EF4-FFF2-40B4-BE49-F238E27FC236}">
                <a16:creationId xmlns:a16="http://schemas.microsoft.com/office/drawing/2014/main" id="{82C6937E-1AE4-3CF8-2FC1-E0090466CFE2}"/>
              </a:ext>
            </a:extLst>
          </p:cNvPr>
          <p:cNvSpPr txBox="1">
            <a:spLocks/>
          </p:cNvSpPr>
          <p:nvPr/>
        </p:nvSpPr>
        <p:spPr>
          <a:xfrm>
            <a:off x="1428917" y="3388683"/>
            <a:ext cx="2612483" cy="568955"/>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Allergen Challenge</a:t>
            </a:r>
          </a:p>
        </p:txBody>
      </p:sp>
      <p:sp>
        <p:nvSpPr>
          <p:cNvPr id="20" name="Content Placeholder 7">
            <a:extLst>
              <a:ext uri="{FF2B5EF4-FFF2-40B4-BE49-F238E27FC236}">
                <a16:creationId xmlns:a16="http://schemas.microsoft.com/office/drawing/2014/main" id="{7A762228-A5EA-024A-6B31-BBF14B195B46}"/>
              </a:ext>
            </a:extLst>
          </p:cNvPr>
          <p:cNvSpPr txBox="1">
            <a:spLocks/>
          </p:cNvSpPr>
          <p:nvPr/>
        </p:nvSpPr>
        <p:spPr>
          <a:xfrm>
            <a:off x="6081799" y="3433643"/>
            <a:ext cx="3434645" cy="480846"/>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tx1"/>
                </a:solidFill>
                <a:latin typeface="Lato" panose="020F0502020204030203" pitchFamily="34" charset="0"/>
                <a:ea typeface="Lato" panose="020F0502020204030203" pitchFamily="34" charset="0"/>
                <a:cs typeface="Lato" panose="020F0502020204030203" pitchFamily="34" charset="0"/>
              </a:rPr>
              <a:t>Hourly FEV</a:t>
            </a:r>
            <a:r>
              <a:rPr lang="en-US" sz="1600" b="1" baseline="-25000" dirty="0">
                <a:solidFill>
                  <a:schemeClr val="tx1"/>
                </a:solidFill>
                <a:latin typeface="Lato" panose="020F0502020204030203" pitchFamily="34" charset="0"/>
                <a:ea typeface="Lato" panose="020F0502020204030203" pitchFamily="34" charset="0"/>
                <a:cs typeface="Lato" panose="020F0502020204030203" pitchFamily="34" charset="0"/>
              </a:rPr>
              <a:t>1</a:t>
            </a:r>
            <a:r>
              <a:rPr lang="en-US" sz="1600" b="1" dirty="0">
                <a:solidFill>
                  <a:schemeClr val="tx1"/>
                </a:solidFill>
                <a:latin typeface="Lato" panose="020F0502020204030203" pitchFamily="34" charset="0"/>
                <a:ea typeface="Lato" panose="020F0502020204030203" pitchFamily="34" charset="0"/>
                <a:cs typeface="Lato" panose="020F0502020204030203" pitchFamily="34" charset="0"/>
              </a:rPr>
              <a:t> &amp; FeNO</a:t>
            </a:r>
          </a:p>
        </p:txBody>
      </p:sp>
      <p:cxnSp>
        <p:nvCxnSpPr>
          <p:cNvPr id="21" name="Straight Arrow Connector 20">
            <a:extLst>
              <a:ext uri="{FF2B5EF4-FFF2-40B4-BE49-F238E27FC236}">
                <a16:creationId xmlns:a16="http://schemas.microsoft.com/office/drawing/2014/main" id="{A40310F7-988A-EC1D-5229-E4D2F3E01A6B}"/>
              </a:ext>
            </a:extLst>
          </p:cNvPr>
          <p:cNvCxnSpPr/>
          <p:nvPr/>
        </p:nvCxnSpPr>
        <p:spPr>
          <a:xfrm flipV="1">
            <a:off x="10329540" y="3264012"/>
            <a:ext cx="0" cy="650477"/>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B95218-E872-BDBD-8B12-FF2589899798}"/>
              </a:ext>
            </a:extLst>
          </p:cNvPr>
          <p:cNvCxnSpPr/>
          <p:nvPr/>
        </p:nvCxnSpPr>
        <p:spPr>
          <a:xfrm flipV="1">
            <a:off x="665959" y="3277486"/>
            <a:ext cx="0" cy="650477"/>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Content Placeholder 7">
            <a:extLst>
              <a:ext uri="{FF2B5EF4-FFF2-40B4-BE49-F238E27FC236}">
                <a16:creationId xmlns:a16="http://schemas.microsoft.com/office/drawing/2014/main" id="{1E6D95A3-B11F-36F6-DE5B-EB11EDDE1C48}"/>
              </a:ext>
            </a:extLst>
          </p:cNvPr>
          <p:cNvSpPr txBox="1">
            <a:spLocks/>
          </p:cNvSpPr>
          <p:nvPr/>
        </p:nvSpPr>
        <p:spPr>
          <a:xfrm>
            <a:off x="378269" y="2120896"/>
            <a:ext cx="1050648" cy="1158096"/>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600" b="1"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Baseline FEV</a:t>
            </a:r>
            <a:r>
              <a:rPr lang="en-US" sz="1600" b="1" baseline="-250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1 </a:t>
            </a:r>
            <a:r>
              <a:rPr lang="en-US" sz="1600" b="1"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 &amp; FeNO</a:t>
            </a:r>
          </a:p>
        </p:txBody>
      </p:sp>
      <p:cxnSp>
        <p:nvCxnSpPr>
          <p:cNvPr id="26" name="Straight Arrow Connector 25">
            <a:extLst>
              <a:ext uri="{FF2B5EF4-FFF2-40B4-BE49-F238E27FC236}">
                <a16:creationId xmlns:a16="http://schemas.microsoft.com/office/drawing/2014/main" id="{80A92AEE-D257-2358-2243-E29150526C40}"/>
              </a:ext>
            </a:extLst>
          </p:cNvPr>
          <p:cNvCxnSpPr>
            <a:cxnSpLocks/>
          </p:cNvCxnSpPr>
          <p:nvPr/>
        </p:nvCxnSpPr>
        <p:spPr>
          <a:xfrm>
            <a:off x="2487755" y="4800629"/>
            <a:ext cx="3962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7">
            <a:extLst>
              <a:ext uri="{FF2B5EF4-FFF2-40B4-BE49-F238E27FC236}">
                <a16:creationId xmlns:a16="http://schemas.microsoft.com/office/drawing/2014/main" id="{4ACF1413-9DC0-DD2A-EF7B-5BD94348B078}"/>
              </a:ext>
            </a:extLst>
          </p:cNvPr>
          <p:cNvSpPr txBox="1">
            <a:spLocks/>
          </p:cNvSpPr>
          <p:nvPr/>
        </p:nvSpPr>
        <p:spPr>
          <a:xfrm>
            <a:off x="520977" y="4246021"/>
            <a:ext cx="1893034" cy="1131589"/>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700" dirty="0">
                <a:solidFill>
                  <a:schemeClr val="tx1"/>
                </a:solidFill>
                <a:latin typeface="Lato" panose="020F0502020204030203" pitchFamily="34" charset="0"/>
                <a:ea typeface="Lato" panose="020F0502020204030203" pitchFamily="34" charset="0"/>
                <a:cs typeface="Lato" panose="020F0502020204030203" pitchFamily="34" charset="0"/>
              </a:rPr>
              <a:t>Allergenic extract inhaled</a:t>
            </a:r>
          </a:p>
          <a:p>
            <a:pPr marL="0" indent="0" algn="ctr">
              <a:spcBef>
                <a:spcPts val="0"/>
              </a:spcBef>
              <a:buFont typeface="Arial" panose="020B0604020202020204" pitchFamily="34" charset="0"/>
              <a:buNone/>
            </a:pPr>
            <a:r>
              <a:rPr lang="en-US" sz="1300" i="1" dirty="0">
                <a:solidFill>
                  <a:schemeClr val="tx1"/>
                </a:solidFill>
                <a:latin typeface="Lato" panose="020F0502020204030203" pitchFamily="34" charset="0"/>
                <a:ea typeface="Lato" panose="020F0502020204030203" pitchFamily="34" charset="0"/>
                <a:cs typeface="Lato" panose="020F0502020204030203" pitchFamily="34" charset="0"/>
              </a:rPr>
              <a:t>(cat, dust, or ragweed)</a:t>
            </a:r>
          </a:p>
        </p:txBody>
      </p:sp>
      <p:sp>
        <p:nvSpPr>
          <p:cNvPr id="33" name="Content Placeholder 7">
            <a:extLst>
              <a:ext uri="{FF2B5EF4-FFF2-40B4-BE49-F238E27FC236}">
                <a16:creationId xmlns:a16="http://schemas.microsoft.com/office/drawing/2014/main" id="{A1F97475-3AF9-3344-9301-38E6DC9487B0}"/>
              </a:ext>
            </a:extLst>
          </p:cNvPr>
          <p:cNvSpPr txBox="1">
            <a:spLocks/>
          </p:cNvSpPr>
          <p:nvPr/>
        </p:nvSpPr>
        <p:spPr>
          <a:xfrm>
            <a:off x="2999942" y="4246021"/>
            <a:ext cx="1787859" cy="1131592"/>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Concentration increased until FEV</a:t>
            </a:r>
            <a:r>
              <a:rPr lang="en-US" sz="1600" baseline="-25000" dirty="0">
                <a:solidFill>
                  <a:schemeClr val="tx1"/>
                </a:solidFill>
                <a:latin typeface="Lato" panose="020F0502020204030203" pitchFamily="34" charset="0"/>
                <a:ea typeface="Lato" panose="020F0502020204030203" pitchFamily="34" charset="0"/>
                <a:cs typeface="Lato" panose="020F0502020204030203" pitchFamily="34" charset="0"/>
              </a:rPr>
              <a:t>1</a:t>
            </a: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 falls 20%</a:t>
            </a:r>
          </a:p>
        </p:txBody>
      </p:sp>
      <p:sp>
        <p:nvSpPr>
          <p:cNvPr id="36" name="Content Placeholder 7">
            <a:extLst>
              <a:ext uri="{FF2B5EF4-FFF2-40B4-BE49-F238E27FC236}">
                <a16:creationId xmlns:a16="http://schemas.microsoft.com/office/drawing/2014/main" id="{9F25DA85-519C-FB90-A91E-82C5CAD6F178}"/>
              </a:ext>
            </a:extLst>
          </p:cNvPr>
          <p:cNvSpPr txBox="1">
            <a:spLocks/>
          </p:cNvSpPr>
          <p:nvPr/>
        </p:nvSpPr>
        <p:spPr>
          <a:xfrm>
            <a:off x="9922562" y="2405327"/>
            <a:ext cx="810267" cy="803594"/>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b="1"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Blood Draw</a:t>
            </a:r>
          </a:p>
        </p:txBody>
      </p:sp>
      <p:sp>
        <p:nvSpPr>
          <p:cNvPr id="4" name="Content Placeholder 7">
            <a:extLst>
              <a:ext uri="{FF2B5EF4-FFF2-40B4-BE49-F238E27FC236}">
                <a16:creationId xmlns:a16="http://schemas.microsoft.com/office/drawing/2014/main" id="{733B4E6B-DD55-D08C-46B1-A6BFD94B43A1}"/>
              </a:ext>
            </a:extLst>
          </p:cNvPr>
          <p:cNvSpPr txBox="1">
            <a:spLocks/>
          </p:cNvSpPr>
          <p:nvPr/>
        </p:nvSpPr>
        <p:spPr>
          <a:xfrm>
            <a:off x="378206" y="5961397"/>
            <a:ext cx="5657236" cy="701378"/>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b="1" dirty="0">
                <a:solidFill>
                  <a:schemeClr val="tx1"/>
                </a:solidFill>
                <a:latin typeface="Lato" panose="020F0502020204030203" pitchFamily="34" charset="0"/>
                <a:ea typeface="Lato" panose="020F0502020204030203" pitchFamily="34" charset="0"/>
                <a:cs typeface="Lato" panose="020F0502020204030203" pitchFamily="34" charset="0"/>
              </a:rPr>
              <a:t>FEV</a:t>
            </a:r>
            <a:r>
              <a:rPr lang="en-US" sz="1200" b="1" baseline="-25000" dirty="0">
                <a:solidFill>
                  <a:schemeClr val="tx1"/>
                </a:solidFill>
                <a:latin typeface="Lato" panose="020F0502020204030203" pitchFamily="34" charset="0"/>
                <a:ea typeface="Lato" panose="020F0502020204030203" pitchFamily="34" charset="0"/>
                <a:cs typeface="Lato" panose="020F0502020204030203" pitchFamily="34" charset="0"/>
              </a:rPr>
              <a:t>1</a:t>
            </a:r>
            <a:r>
              <a:rPr lang="en-US" sz="1200" baseline="-250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1200" dirty="0">
                <a:solidFill>
                  <a:schemeClr val="tx1"/>
                </a:solidFill>
                <a:latin typeface="Lato" panose="020F0502020204030203" pitchFamily="34" charset="0"/>
                <a:ea typeface="Lato" panose="020F0502020204030203" pitchFamily="34" charset="0"/>
                <a:cs typeface="Lato" panose="020F0502020204030203" pitchFamily="34" charset="0"/>
              </a:rPr>
              <a:t>: Forced Expiratory Volume (1s) = </a:t>
            </a:r>
            <a:r>
              <a:rPr lang="en-US" sz="1200" i="1" dirty="0">
                <a:solidFill>
                  <a:schemeClr val="tx1"/>
                </a:solidFill>
                <a:latin typeface="Lato" panose="020F0502020204030203" pitchFamily="34" charset="0"/>
                <a:ea typeface="Lato" panose="020F0502020204030203" pitchFamily="34" charset="0"/>
                <a:cs typeface="Lato" panose="020F0502020204030203" pitchFamily="34" charset="0"/>
              </a:rPr>
              <a:t>Lung Function</a:t>
            </a:r>
          </a:p>
          <a:p>
            <a:pPr marL="0" indent="0">
              <a:spcBef>
                <a:spcPts val="0"/>
              </a:spcBef>
              <a:buFont typeface="Arial" panose="020B0604020202020204" pitchFamily="34" charset="0"/>
              <a:buNone/>
            </a:pPr>
            <a:r>
              <a:rPr lang="en-US" sz="1200" b="1" dirty="0">
                <a:solidFill>
                  <a:schemeClr val="tx1"/>
                </a:solidFill>
                <a:latin typeface="Lato" panose="020F0502020204030203" pitchFamily="34" charset="0"/>
                <a:ea typeface="Lato" panose="020F0502020204030203" pitchFamily="34" charset="0"/>
                <a:cs typeface="Lato" panose="020F0502020204030203" pitchFamily="34" charset="0"/>
              </a:rPr>
              <a:t>FeNO</a:t>
            </a:r>
            <a:r>
              <a:rPr lang="en-US" sz="1200" dirty="0">
                <a:solidFill>
                  <a:schemeClr val="tx1"/>
                </a:solidFill>
                <a:latin typeface="Lato" panose="020F0502020204030203" pitchFamily="34" charset="0"/>
                <a:ea typeface="Lato" panose="020F0502020204030203" pitchFamily="34" charset="0"/>
                <a:cs typeface="Lato" panose="020F0502020204030203" pitchFamily="34" charset="0"/>
              </a:rPr>
              <a:t>: Fraction of Exhaled Nitric Oxide = </a:t>
            </a:r>
            <a:r>
              <a:rPr lang="en-US" sz="1200" i="1" dirty="0">
                <a:solidFill>
                  <a:schemeClr val="tx1"/>
                </a:solidFill>
                <a:latin typeface="Lato" panose="020F0502020204030203" pitchFamily="34" charset="0"/>
                <a:ea typeface="Lato" panose="020F0502020204030203" pitchFamily="34" charset="0"/>
                <a:cs typeface="Lato" panose="020F0502020204030203" pitchFamily="34" charset="0"/>
              </a:rPr>
              <a:t>Airway Inflammation</a:t>
            </a:r>
            <a:endParaRPr lang="en-US" sz="12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5" name="Slide Number Placeholder 4">
            <a:extLst>
              <a:ext uri="{FF2B5EF4-FFF2-40B4-BE49-F238E27FC236}">
                <a16:creationId xmlns:a16="http://schemas.microsoft.com/office/drawing/2014/main" id="{5B9B5F58-BF79-C266-4FA6-5720FB7ADA74}"/>
              </a:ext>
            </a:extLst>
          </p:cNvPr>
          <p:cNvSpPr>
            <a:spLocks noGrp="1"/>
          </p:cNvSpPr>
          <p:nvPr>
            <p:ph type="sldNum" sz="quarter" idx="12"/>
          </p:nvPr>
        </p:nvSpPr>
        <p:spPr/>
        <p:txBody>
          <a:bodyPr/>
          <a:lstStyle/>
          <a:p>
            <a:fld id="{65FDF412-A621-3B4E-9F95-30FC65FCEAE4}" type="slidenum">
              <a:rPr lang="en-US" smtClean="0"/>
              <a:t>36</a:t>
            </a:fld>
            <a:endParaRPr lang="en-US"/>
          </a:p>
        </p:txBody>
      </p:sp>
      <p:sp>
        <p:nvSpPr>
          <p:cNvPr id="8" name="Title 6">
            <a:extLst>
              <a:ext uri="{FF2B5EF4-FFF2-40B4-BE49-F238E27FC236}">
                <a16:creationId xmlns:a16="http://schemas.microsoft.com/office/drawing/2014/main" id="{530704A7-A3F5-49F3-A721-A7909E2B8031}"/>
              </a:ext>
            </a:extLst>
          </p:cNvPr>
          <p:cNvSpPr>
            <a:spLocks noGrp="1"/>
          </p:cNvSpPr>
          <p:nvPr>
            <p:ph type="title"/>
          </p:nvPr>
        </p:nvSpPr>
        <p:spPr>
          <a:xfrm>
            <a:off x="628294" y="562540"/>
            <a:ext cx="9527275" cy="1241944"/>
          </a:xfrm>
        </p:spPr>
        <p:txBody>
          <a:bodyPr>
            <a:normAutofit/>
          </a:body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Allergen challenge</a:t>
            </a:r>
          </a:p>
        </p:txBody>
      </p:sp>
    </p:spTree>
    <p:extLst>
      <p:ext uri="{BB962C8B-B14F-4D97-AF65-F5344CB8AC3E}">
        <p14:creationId xmlns:p14="http://schemas.microsoft.com/office/powerpoint/2010/main" val="1226669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732CF3-7882-2A1D-A1A3-C30A9B114FDC}"/>
              </a:ext>
            </a:extLst>
          </p:cNvPr>
          <p:cNvSpPr>
            <a:spLocks noGrp="1"/>
          </p:cNvSpPr>
          <p:nvPr>
            <p:ph idx="1"/>
          </p:nvPr>
        </p:nvSpPr>
        <p:spPr/>
        <p:txBody>
          <a:bodyPr>
            <a:normAutofit/>
          </a:bodyPr>
          <a:lstStyle/>
          <a:p>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Distal Mechanism: brain [glucose metabolism]</a:t>
            </a:r>
          </a:p>
          <a:p>
            <a:pPr lvl="1"/>
            <a:r>
              <a:rPr lang="en-US" sz="2000" dirty="0">
                <a:solidFill>
                  <a:srgbClr val="000000"/>
                </a:solidFill>
                <a:effectLst/>
                <a:latin typeface="Lato" panose="020F0502020204030203" pitchFamily="34" charset="0"/>
                <a:ea typeface="Lato" panose="020F0502020204030203" pitchFamily="34" charset="0"/>
                <a:cs typeface="Lato" panose="020F0502020204030203" pitchFamily="34" charset="0"/>
                <a:sym typeface="Wingdings" pitchFamily="2" charset="2"/>
              </a:rPr>
              <a:t>In-Between Mechanisms: brainstem</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Proximal Mechanisms:  </a:t>
            </a:r>
          </a:p>
          <a:p>
            <a:pPr lvl="1"/>
            <a:r>
              <a:rPr lang="en-US" sz="2000" dirty="0">
                <a:solidFill>
                  <a:srgbClr val="000000"/>
                </a:solidFill>
                <a:effectLst/>
                <a:latin typeface="Lato" panose="020F0502020204030203" pitchFamily="34" charset="0"/>
                <a:ea typeface="Lato" panose="020F0502020204030203" pitchFamily="34" charset="0"/>
                <a:cs typeface="Lato" panose="020F0502020204030203" pitchFamily="34" charset="0"/>
              </a:rPr>
              <a:t>HPA </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rPr>
              <a:t>Axis </a:t>
            </a:r>
          </a:p>
          <a:p>
            <a:pPr lvl="1"/>
            <a:r>
              <a:rPr lang="en-US" sz="2000" dirty="0">
                <a:solidFill>
                  <a:srgbClr val="000000"/>
                </a:solidFill>
                <a:effectLst/>
                <a:latin typeface="Lato" panose="020F0502020204030203" pitchFamily="34" charset="0"/>
                <a:ea typeface="Lato" panose="020F0502020204030203" pitchFamily="34" charset="0"/>
                <a:cs typeface="Lato" panose="020F0502020204030203" pitchFamily="34" charset="0"/>
              </a:rPr>
              <a:t>Sympathetic Nervous System</a:t>
            </a:r>
          </a:p>
          <a:p>
            <a:pPr lvl="1"/>
            <a:r>
              <a:rPr lang="en-US" sz="2000" dirty="0">
                <a:solidFill>
                  <a:srgbClr val="000000"/>
                </a:solidFill>
                <a:latin typeface="Lato" panose="020F0502020204030203" pitchFamily="34" charset="0"/>
                <a:ea typeface="Lato" panose="020F0502020204030203" pitchFamily="34" charset="0"/>
                <a:cs typeface="Lato" panose="020F0502020204030203" pitchFamily="34" charset="0"/>
              </a:rPr>
              <a:t>Neurogenic Inflammation (Sensory Neuropeptides)</a:t>
            </a:r>
          </a:p>
        </p:txBody>
      </p:sp>
      <p:grpSp>
        <p:nvGrpSpPr>
          <p:cNvPr id="12" name="Group 11">
            <a:extLst>
              <a:ext uri="{FF2B5EF4-FFF2-40B4-BE49-F238E27FC236}">
                <a16:creationId xmlns:a16="http://schemas.microsoft.com/office/drawing/2014/main" id="{700A108F-633A-4C8A-56AD-ED91C5B74613}"/>
              </a:ext>
            </a:extLst>
          </p:cNvPr>
          <p:cNvGrpSpPr/>
          <p:nvPr/>
        </p:nvGrpSpPr>
        <p:grpSpPr>
          <a:xfrm>
            <a:off x="7185504" y="1527171"/>
            <a:ext cx="4582415" cy="4649791"/>
            <a:chOff x="3092920" y="176753"/>
            <a:chExt cx="6584434" cy="6681247"/>
          </a:xfrm>
        </p:grpSpPr>
        <p:pic>
          <p:nvPicPr>
            <p:cNvPr id="3" name="Picture 2" descr="Diagram&#10;&#10;Description automatically generated">
              <a:extLst>
                <a:ext uri="{FF2B5EF4-FFF2-40B4-BE49-F238E27FC236}">
                  <a16:creationId xmlns:a16="http://schemas.microsoft.com/office/drawing/2014/main" id="{743CF7D3-7111-412D-DF2F-CDE23D2FFC27}"/>
                </a:ext>
              </a:extLst>
            </p:cNvPr>
            <p:cNvPicPr>
              <a:picLocks noChangeAspect="1"/>
            </p:cNvPicPr>
            <p:nvPr/>
          </p:nvPicPr>
          <p:blipFill rotWithShape="1">
            <a:blip r:embed="rId3">
              <a:clrChange>
                <a:clrFrom>
                  <a:srgbClr val="FFFFFF"/>
                </a:clrFrom>
                <a:clrTo>
                  <a:srgbClr val="FFFFFF">
                    <a:alpha val="0"/>
                  </a:srgbClr>
                </a:clrTo>
              </a:clrChange>
            </a:blip>
            <a:srcRect l="8930" t="2578" r="1022"/>
            <a:stretch/>
          </p:blipFill>
          <p:spPr>
            <a:xfrm>
              <a:off x="3092920" y="176753"/>
              <a:ext cx="6584434" cy="668124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6022D0B-FC10-262F-3224-4681D47147BB}"/>
                    </a:ext>
                  </a:extLst>
                </p14:cNvPr>
                <p14:cNvContentPartPr/>
                <p14:nvPr/>
              </p14:nvContentPartPr>
              <p14:xfrm>
                <a:off x="5345016" y="2756513"/>
                <a:ext cx="426600" cy="1011240"/>
              </p14:xfrm>
            </p:contentPart>
          </mc:Choice>
          <mc:Fallback xmlns="">
            <p:pic>
              <p:nvPicPr>
                <p:cNvPr id="4" name="Ink 3">
                  <a:extLst>
                    <a:ext uri="{FF2B5EF4-FFF2-40B4-BE49-F238E27FC236}">
                      <a16:creationId xmlns:a16="http://schemas.microsoft.com/office/drawing/2014/main" id="{16022D0B-FC10-262F-3224-4681D47147BB}"/>
                    </a:ext>
                  </a:extLst>
                </p:cNvPr>
                <p:cNvPicPr/>
                <p:nvPr/>
              </p:nvPicPr>
              <p:blipFill>
                <a:blip r:embed="rId5"/>
                <a:stretch>
                  <a:fillRect/>
                </a:stretch>
              </p:blipFill>
              <p:spPr>
                <a:xfrm>
                  <a:off x="5288810" y="2700333"/>
                  <a:ext cx="538449" cy="112303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5D4E70C-011A-56B5-6523-9C57C538BE16}"/>
                    </a:ext>
                  </a:extLst>
                </p14:cNvPr>
                <p14:cNvContentPartPr/>
                <p14:nvPr/>
              </p14:nvContentPartPr>
              <p14:xfrm>
                <a:off x="5321616" y="2528993"/>
                <a:ext cx="23760" cy="222120"/>
              </p14:xfrm>
            </p:contentPart>
          </mc:Choice>
          <mc:Fallback xmlns="">
            <p:pic>
              <p:nvPicPr>
                <p:cNvPr id="5" name="Ink 4">
                  <a:extLst>
                    <a:ext uri="{FF2B5EF4-FFF2-40B4-BE49-F238E27FC236}">
                      <a16:creationId xmlns:a16="http://schemas.microsoft.com/office/drawing/2014/main" id="{B5D4E70C-011A-56B5-6523-9C57C538BE16}"/>
                    </a:ext>
                  </a:extLst>
                </p:cNvPr>
                <p:cNvPicPr/>
                <p:nvPr/>
              </p:nvPicPr>
              <p:blipFill>
                <a:blip r:embed="rId7"/>
                <a:stretch>
                  <a:fillRect/>
                </a:stretch>
              </p:blipFill>
              <p:spPr>
                <a:xfrm>
                  <a:off x="5266913" y="2472760"/>
                  <a:ext cx="133719" cy="33402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BA2D35D-578D-9A64-392B-27C47022B4B3}"/>
                    </a:ext>
                  </a:extLst>
                </p14:cNvPr>
                <p14:cNvContentPartPr/>
                <p14:nvPr/>
              </p14:nvContentPartPr>
              <p14:xfrm>
                <a:off x="5317656" y="2521073"/>
                <a:ext cx="360" cy="360"/>
              </p14:xfrm>
            </p:contentPart>
          </mc:Choice>
          <mc:Fallback xmlns="">
            <p:pic>
              <p:nvPicPr>
                <p:cNvPr id="7" name="Ink 6">
                  <a:extLst>
                    <a:ext uri="{FF2B5EF4-FFF2-40B4-BE49-F238E27FC236}">
                      <a16:creationId xmlns:a16="http://schemas.microsoft.com/office/drawing/2014/main" id="{EBA2D35D-578D-9A64-392B-27C47022B4B3}"/>
                    </a:ext>
                  </a:extLst>
                </p:cNvPr>
                <p:cNvPicPr/>
                <p:nvPr/>
              </p:nvPicPr>
              <p:blipFill>
                <a:blip r:embed="rId9"/>
                <a:stretch>
                  <a:fillRect/>
                </a:stretch>
              </p:blipFill>
              <p:spPr>
                <a:xfrm>
                  <a:off x="5281656" y="248507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DADC0E24-3476-1301-0671-9C020F925827}"/>
                    </a:ext>
                  </a:extLst>
                </p14:cNvPr>
                <p14:cNvContentPartPr/>
                <p14:nvPr/>
              </p14:nvContentPartPr>
              <p14:xfrm>
                <a:off x="5526456" y="3932273"/>
                <a:ext cx="939240" cy="871200"/>
              </p14:xfrm>
            </p:contentPart>
          </mc:Choice>
          <mc:Fallback xmlns="">
            <p:pic>
              <p:nvPicPr>
                <p:cNvPr id="10" name="Ink 9">
                  <a:extLst>
                    <a:ext uri="{FF2B5EF4-FFF2-40B4-BE49-F238E27FC236}">
                      <a16:creationId xmlns:a16="http://schemas.microsoft.com/office/drawing/2014/main" id="{DADC0E24-3476-1301-0671-9C020F925827}"/>
                    </a:ext>
                  </a:extLst>
                </p:cNvPr>
                <p:cNvPicPr/>
                <p:nvPr/>
              </p:nvPicPr>
              <p:blipFill>
                <a:blip r:embed="rId11"/>
                <a:stretch>
                  <a:fillRect/>
                </a:stretch>
              </p:blipFill>
              <p:spPr>
                <a:xfrm>
                  <a:off x="5428092" y="3833975"/>
                  <a:ext cx="1135407" cy="106723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3A1570A-F360-EB85-ABF8-DC0202CF2B0C}"/>
                    </a:ext>
                  </a:extLst>
                </p14:cNvPr>
                <p14:cNvContentPartPr/>
                <p14:nvPr/>
              </p14:nvContentPartPr>
              <p14:xfrm>
                <a:off x="5958096" y="4692953"/>
                <a:ext cx="575640" cy="588600"/>
              </p14:xfrm>
            </p:contentPart>
          </mc:Choice>
          <mc:Fallback xmlns="">
            <p:pic>
              <p:nvPicPr>
                <p:cNvPr id="11" name="Ink 10">
                  <a:extLst>
                    <a:ext uri="{FF2B5EF4-FFF2-40B4-BE49-F238E27FC236}">
                      <a16:creationId xmlns:a16="http://schemas.microsoft.com/office/drawing/2014/main" id="{E3A1570A-F360-EB85-ABF8-DC0202CF2B0C}"/>
                    </a:ext>
                  </a:extLst>
                </p:cNvPr>
                <p:cNvPicPr/>
                <p:nvPr/>
              </p:nvPicPr>
              <p:blipFill>
                <a:blip r:embed="rId13"/>
                <a:stretch>
                  <a:fillRect/>
                </a:stretch>
              </p:blipFill>
              <p:spPr>
                <a:xfrm>
                  <a:off x="5859720" y="4594572"/>
                  <a:ext cx="771830" cy="784800"/>
                </a:xfrm>
                <a:prstGeom prst="rect">
                  <a:avLst/>
                </a:prstGeom>
              </p:spPr>
            </p:pic>
          </mc:Fallback>
        </mc:AlternateContent>
      </p:grpSp>
      <p:sp>
        <p:nvSpPr>
          <p:cNvPr id="13" name="Content Placeholder 74">
            <a:extLst>
              <a:ext uri="{FF2B5EF4-FFF2-40B4-BE49-F238E27FC236}">
                <a16:creationId xmlns:a16="http://schemas.microsoft.com/office/drawing/2014/main" id="{1E8F06C0-E96F-A908-5E59-7AF1DA8386FB}"/>
              </a:ext>
            </a:extLst>
          </p:cNvPr>
          <p:cNvSpPr txBox="1">
            <a:spLocks/>
          </p:cNvSpPr>
          <p:nvPr/>
        </p:nvSpPr>
        <p:spPr>
          <a:xfrm>
            <a:off x="9359854" y="6276216"/>
            <a:ext cx="2408065" cy="39839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(Glaser &amp; </a:t>
            </a:r>
            <a:r>
              <a:rPr lang="en-US" sz="1400" dirty="0" err="1">
                <a:solidFill>
                  <a:schemeClr val="tx1"/>
                </a:solidFill>
                <a:latin typeface="Lato" panose="020F0502020204030203" pitchFamily="34" charset="0"/>
                <a:ea typeface="Lato" panose="020F0502020204030203" pitchFamily="34" charset="0"/>
                <a:cs typeface="Lato" panose="020F0502020204030203" pitchFamily="34" charset="0"/>
              </a:rPr>
              <a:t>Kiecolt</a:t>
            </a: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-Glaser, 2005)</a:t>
            </a:r>
          </a:p>
        </p:txBody>
      </p:sp>
      <p:sp>
        <p:nvSpPr>
          <p:cNvPr id="2" name="Slide Number Placeholder 1">
            <a:extLst>
              <a:ext uri="{FF2B5EF4-FFF2-40B4-BE49-F238E27FC236}">
                <a16:creationId xmlns:a16="http://schemas.microsoft.com/office/drawing/2014/main" id="{454A86B1-5450-4B90-0CAF-C526C1EA3689}"/>
              </a:ext>
            </a:extLst>
          </p:cNvPr>
          <p:cNvSpPr>
            <a:spLocks noGrp="1"/>
          </p:cNvSpPr>
          <p:nvPr>
            <p:ph type="sldNum" sz="quarter" idx="12"/>
          </p:nvPr>
        </p:nvSpPr>
        <p:spPr/>
        <p:txBody>
          <a:bodyPr/>
          <a:lstStyle/>
          <a:p>
            <a:fld id="{65FDF412-A621-3B4E-9F95-30FC65FCEAE4}" type="slidenum">
              <a:rPr lang="en-US" smtClean="0"/>
              <a:t>37</a:t>
            </a:fld>
            <a:endParaRPr lang="en-US"/>
          </a:p>
        </p:txBody>
      </p:sp>
      <p:sp>
        <p:nvSpPr>
          <p:cNvPr id="14" name="Title 6">
            <a:extLst>
              <a:ext uri="{FF2B5EF4-FFF2-40B4-BE49-F238E27FC236}">
                <a16:creationId xmlns:a16="http://schemas.microsoft.com/office/drawing/2014/main" id="{E6FE706C-CAE9-BA9A-9373-118F27ED0A1A}"/>
              </a:ext>
            </a:extLst>
          </p:cNvPr>
          <p:cNvSpPr>
            <a:spLocks noGrp="1"/>
          </p:cNvSpPr>
          <p:nvPr>
            <p:ph type="title"/>
          </p:nvPr>
        </p:nvSpPr>
        <p:spPr>
          <a:xfrm>
            <a:off x="628294" y="562540"/>
            <a:ext cx="9527275" cy="1241944"/>
          </a:xfrm>
        </p:spPr>
        <p:txBody>
          <a:bodyPr>
            <a:normAutofit/>
          </a:body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Proximal and distal mechanisms</a:t>
            </a:r>
          </a:p>
        </p:txBody>
      </p:sp>
    </p:spTree>
    <p:extLst>
      <p:ext uri="{BB962C8B-B14F-4D97-AF65-F5344CB8AC3E}">
        <p14:creationId xmlns:p14="http://schemas.microsoft.com/office/powerpoint/2010/main" val="217771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732CF3-7882-2A1D-A1A3-C30A9B114FDC}"/>
              </a:ext>
            </a:extLst>
          </p:cNvPr>
          <p:cNvSpPr>
            <a:spLocks noGrp="1"/>
          </p:cNvSpPr>
          <p:nvPr>
            <p:ph idx="1"/>
          </p:nvPr>
        </p:nvSpPr>
        <p:spPr>
          <a:xfrm>
            <a:off x="838198" y="2108595"/>
            <a:ext cx="9527275" cy="2961548"/>
          </a:xfrm>
        </p:spPr>
        <p:txBody>
          <a:bodyPr/>
          <a:lstStyle/>
          <a:p>
            <a:pPr>
              <a:lnSpc>
                <a:spcPct val="100000"/>
              </a:lnSpc>
            </a:pPr>
            <a:r>
              <a:rPr lang="en-US" dirty="0">
                <a:solidFill>
                  <a:schemeClr val="tx2"/>
                </a:solidFill>
                <a:latin typeface="Lato" panose="020F0502020204030203" pitchFamily="34" charset="0"/>
                <a:ea typeface="Lato" panose="020F0502020204030203" pitchFamily="34" charset="0"/>
                <a:cs typeface="Lato" panose="020F0502020204030203" pitchFamily="34" charset="0"/>
              </a:rPr>
              <a:t>Sensitivity Power Analysis: </a:t>
            </a:r>
          </a:p>
          <a:p>
            <a:pPr lvl="1">
              <a:lnSpc>
                <a:spcPct val="100000"/>
              </a:lnSpc>
            </a:pPr>
            <a:r>
              <a:rPr lang="en-US" dirty="0">
                <a:solidFill>
                  <a:schemeClr val="tx2"/>
                </a:solidFill>
                <a:latin typeface="Lato" panose="020F0502020204030203" pitchFamily="34" charset="0"/>
                <a:ea typeface="Lato" panose="020F0502020204030203" pitchFamily="34" charset="0"/>
                <a:cs typeface="Lato" panose="020F0502020204030203" pitchFamily="34" charset="0"/>
              </a:rPr>
              <a:t>For 80% power (N = 27) at ⍺ = .05: </a:t>
            </a:r>
            <a:endParaRPr lang="en-US" i="1" dirty="0">
              <a:solidFill>
                <a:schemeClr val="tx2"/>
              </a:solidFill>
              <a:latin typeface="Lato" panose="020F0502020204030203" pitchFamily="34" charset="0"/>
              <a:ea typeface="Lato" panose="020F0502020204030203" pitchFamily="34" charset="0"/>
              <a:cs typeface="Lato" panose="020F0502020204030203" pitchFamily="34" charset="0"/>
            </a:endParaRPr>
          </a:p>
          <a:p>
            <a:pPr lvl="1">
              <a:lnSpc>
                <a:spcPct val="100000"/>
              </a:lnSpc>
            </a:pPr>
            <a:r>
              <a:rPr lang="en-US" b="1" dirty="0">
                <a:solidFill>
                  <a:schemeClr val="tx2"/>
                </a:solidFill>
                <a:latin typeface="Lato" panose="020F0502020204030203" pitchFamily="34" charset="0"/>
                <a:ea typeface="Lato" panose="020F0502020204030203" pitchFamily="34" charset="0"/>
                <a:cs typeface="Lato" panose="020F0502020204030203" pitchFamily="34" charset="0"/>
              </a:rPr>
              <a:t>Medium Effect Size </a:t>
            </a:r>
            <a:r>
              <a:rPr lang="en-US" b="1" i="1" dirty="0">
                <a:solidFill>
                  <a:schemeClr val="tx2"/>
                </a:solidFill>
                <a:latin typeface="Lato" panose="020F0502020204030203" pitchFamily="34" charset="0"/>
                <a:ea typeface="Lato" panose="020F0502020204030203" pitchFamily="34" charset="0"/>
                <a:cs typeface="Lato" panose="020F0502020204030203" pitchFamily="34" charset="0"/>
              </a:rPr>
              <a:t>d = .56 </a:t>
            </a:r>
            <a:endParaRPr lang="en-US" sz="3200" b="1" i="1"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2" name="Slide Number Placeholder 1">
            <a:extLst>
              <a:ext uri="{FF2B5EF4-FFF2-40B4-BE49-F238E27FC236}">
                <a16:creationId xmlns:a16="http://schemas.microsoft.com/office/drawing/2014/main" id="{CD5F823A-644D-2143-5CB7-75B4BEE6083C}"/>
              </a:ext>
            </a:extLst>
          </p:cNvPr>
          <p:cNvSpPr>
            <a:spLocks noGrp="1"/>
          </p:cNvSpPr>
          <p:nvPr>
            <p:ph type="sldNum" sz="quarter" idx="12"/>
          </p:nvPr>
        </p:nvSpPr>
        <p:spPr/>
        <p:txBody>
          <a:bodyPr/>
          <a:lstStyle/>
          <a:p>
            <a:fld id="{65FDF412-A621-3B4E-9F95-30FC65FCEAE4}" type="slidenum">
              <a:rPr lang="en-US" smtClean="0"/>
              <a:t>38</a:t>
            </a:fld>
            <a:endParaRPr lang="en-US"/>
          </a:p>
        </p:txBody>
      </p:sp>
      <p:sp>
        <p:nvSpPr>
          <p:cNvPr id="5" name="Title 6">
            <a:extLst>
              <a:ext uri="{FF2B5EF4-FFF2-40B4-BE49-F238E27FC236}">
                <a16:creationId xmlns:a16="http://schemas.microsoft.com/office/drawing/2014/main" id="{703555BE-5D7E-C5B2-3C47-DA121448663D}"/>
              </a:ext>
            </a:extLst>
          </p:cNvPr>
          <p:cNvSpPr>
            <a:spLocks noGrp="1"/>
          </p:cNvSpPr>
          <p:nvPr>
            <p:ph type="title"/>
          </p:nvPr>
        </p:nvSpPr>
        <p:spPr>
          <a:xfrm>
            <a:off x="628294" y="562540"/>
            <a:ext cx="9527275" cy="1241944"/>
          </a:xfrm>
        </p:spPr>
        <p:txBody>
          <a:bodyPr>
            <a:normAutofit/>
          </a:body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Power: stress neurocircuitry</a:t>
            </a:r>
          </a:p>
        </p:txBody>
      </p:sp>
    </p:spTree>
    <p:extLst>
      <p:ext uri="{BB962C8B-B14F-4D97-AF65-F5344CB8AC3E}">
        <p14:creationId xmlns:p14="http://schemas.microsoft.com/office/powerpoint/2010/main" val="350812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18D7044-7541-288E-9703-51B715EBF1CB}"/>
              </a:ext>
            </a:extLst>
          </p:cNvPr>
          <p:cNvPicPr>
            <a:picLocks noChangeAspect="1"/>
          </p:cNvPicPr>
          <p:nvPr/>
        </p:nvPicPr>
        <p:blipFill>
          <a:blip r:embed="rId3"/>
          <a:stretch>
            <a:fillRect/>
          </a:stretch>
        </p:blipFill>
        <p:spPr>
          <a:xfrm>
            <a:off x="7263898" y="5217516"/>
            <a:ext cx="4565245" cy="1225204"/>
          </a:xfrm>
          <a:prstGeom prst="rect">
            <a:avLst/>
          </a:prstGeom>
        </p:spPr>
      </p:pic>
      <p:pic>
        <p:nvPicPr>
          <p:cNvPr id="53" name="Picture 52" descr="A brain with a purple spot&#10;&#10;Description automatically generated">
            <a:extLst>
              <a:ext uri="{FF2B5EF4-FFF2-40B4-BE49-F238E27FC236}">
                <a16:creationId xmlns:a16="http://schemas.microsoft.com/office/drawing/2014/main" id="{4EA97C0E-EB90-C6ED-A908-696E98970D06}"/>
              </a:ext>
            </a:extLst>
          </p:cNvPr>
          <p:cNvPicPr>
            <a:picLocks noChangeAspect="1"/>
          </p:cNvPicPr>
          <p:nvPr/>
        </p:nvPicPr>
        <p:blipFill>
          <a:blip r:embed="rId4"/>
          <a:stretch>
            <a:fillRect/>
          </a:stretch>
        </p:blipFill>
        <p:spPr>
          <a:xfrm>
            <a:off x="4342886" y="2859642"/>
            <a:ext cx="2104592" cy="2021516"/>
          </a:xfrm>
          <a:prstGeom prst="rect">
            <a:avLst/>
          </a:prstGeom>
        </p:spPr>
      </p:pic>
      <p:pic>
        <p:nvPicPr>
          <p:cNvPr id="49" name="Picture 48" descr="A grey brain with purple eyes&#10;&#10;Description automatically generated">
            <a:extLst>
              <a:ext uri="{FF2B5EF4-FFF2-40B4-BE49-F238E27FC236}">
                <a16:creationId xmlns:a16="http://schemas.microsoft.com/office/drawing/2014/main" id="{FB40A3EB-9C20-22F6-778A-457E31B11B91}"/>
              </a:ext>
            </a:extLst>
          </p:cNvPr>
          <p:cNvPicPr>
            <a:picLocks noChangeAspect="1"/>
          </p:cNvPicPr>
          <p:nvPr/>
        </p:nvPicPr>
        <p:blipFill>
          <a:blip r:embed="rId5"/>
          <a:stretch>
            <a:fillRect/>
          </a:stretch>
        </p:blipFill>
        <p:spPr>
          <a:xfrm>
            <a:off x="8895882" y="2758210"/>
            <a:ext cx="1984129" cy="2010305"/>
          </a:xfrm>
          <a:prstGeom prst="rect">
            <a:avLst/>
          </a:prstGeom>
        </p:spPr>
      </p:pic>
      <p:pic>
        <p:nvPicPr>
          <p:cNvPr id="51" name="Picture 50" descr="A grey brain with blue eyes&#10;&#10;Description automatically generated">
            <a:extLst>
              <a:ext uri="{FF2B5EF4-FFF2-40B4-BE49-F238E27FC236}">
                <a16:creationId xmlns:a16="http://schemas.microsoft.com/office/drawing/2014/main" id="{931E0D9D-F92A-0885-DDC6-8C7EF253192C}"/>
              </a:ext>
            </a:extLst>
          </p:cNvPr>
          <p:cNvPicPr>
            <a:picLocks noChangeAspect="1"/>
          </p:cNvPicPr>
          <p:nvPr/>
        </p:nvPicPr>
        <p:blipFill>
          <a:blip r:embed="rId6"/>
          <a:stretch>
            <a:fillRect/>
          </a:stretch>
        </p:blipFill>
        <p:spPr>
          <a:xfrm>
            <a:off x="6679615" y="2786414"/>
            <a:ext cx="1984130" cy="1984130"/>
          </a:xfrm>
          <a:prstGeom prst="rect">
            <a:avLst/>
          </a:prstGeom>
        </p:spPr>
      </p:pic>
      <p:sp>
        <p:nvSpPr>
          <p:cNvPr id="22" name="Content Placeholder 74">
            <a:extLst>
              <a:ext uri="{FF2B5EF4-FFF2-40B4-BE49-F238E27FC236}">
                <a16:creationId xmlns:a16="http://schemas.microsoft.com/office/drawing/2014/main" id="{7686E11F-7AEF-E332-D561-0EA6D41AFC6F}"/>
              </a:ext>
            </a:extLst>
          </p:cNvPr>
          <p:cNvSpPr txBox="1">
            <a:spLocks/>
          </p:cNvSpPr>
          <p:nvPr/>
        </p:nvSpPr>
        <p:spPr>
          <a:xfrm>
            <a:off x="27244" y="3970928"/>
            <a:ext cx="886525" cy="365125"/>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ts val="1000"/>
              </a:spcBef>
              <a:spcAft>
                <a:spcPts val="0"/>
              </a:spcAft>
              <a:buClrTx/>
              <a:buSzTx/>
              <a:buFont typeface="Arial" panose="020B0604020202020204" pitchFamily="34" charset="0"/>
              <a:buNone/>
              <a:tabLst/>
              <a:defRPr/>
            </a:pPr>
            <a:r>
              <a:rPr kumimoji="0" lang="en-US" u="none" strike="noStrike" kern="1200" cap="none" spc="0" normalizeH="0" baseline="0" noProof="0" dirty="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rPr>
              <a:t>stress</a:t>
            </a:r>
          </a:p>
        </p:txBody>
      </p:sp>
      <p:cxnSp>
        <p:nvCxnSpPr>
          <p:cNvPr id="35" name="Straight Arrow Connector 34">
            <a:extLst>
              <a:ext uri="{FF2B5EF4-FFF2-40B4-BE49-F238E27FC236}">
                <a16:creationId xmlns:a16="http://schemas.microsoft.com/office/drawing/2014/main" id="{6D2B0859-D473-268B-944D-E21065664F5F}"/>
              </a:ext>
            </a:extLst>
          </p:cNvPr>
          <p:cNvCxnSpPr>
            <a:cxnSpLocks/>
          </p:cNvCxnSpPr>
          <p:nvPr/>
        </p:nvCxnSpPr>
        <p:spPr>
          <a:xfrm flipH="1">
            <a:off x="832313" y="3791450"/>
            <a:ext cx="618711" cy="0"/>
          </a:xfrm>
          <a:prstGeom prst="straightConnector1">
            <a:avLst/>
          </a:prstGeom>
          <a:ln w="38100" cap="flat">
            <a:solidFill>
              <a:schemeClr val="tx1"/>
            </a:solidFill>
            <a:headEnd type="stealth"/>
            <a:tailEnd type="none" w="med" len="med"/>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298F178A-2141-81F2-5E4E-E4A1872CA099}"/>
              </a:ext>
            </a:extLst>
          </p:cNvPr>
          <p:cNvSpPr txBox="1">
            <a:spLocks/>
          </p:cNvSpPr>
          <p:nvPr/>
        </p:nvSpPr>
        <p:spPr>
          <a:xfrm>
            <a:off x="0" y="0"/>
            <a:ext cx="12192000" cy="10138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i="0" u="none"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Skeena" panose="020F0502020204030204" pitchFamily="34" charset="0"/>
              </a:rPr>
              <a:t>Brain and immune </a:t>
            </a:r>
            <a:r>
              <a:rPr lang="en-US" sz="4800" dirty="0">
                <a:solidFill>
                  <a:schemeClr val="accent2">
                    <a:lumMod val="50000"/>
                  </a:schemeClr>
                </a:solidFill>
                <a:latin typeface="Cambria" panose="02040503050406030204" pitchFamily="18" charset="0"/>
                <a:ea typeface="EB Garamond" pitchFamily="2" charset="0"/>
                <a:cs typeface="Skeena" panose="020F0502020204030204" pitchFamily="34" charset="0"/>
              </a:rPr>
              <a:t>pathways</a:t>
            </a:r>
            <a:r>
              <a:rPr kumimoji="0" lang="en-US" sz="4800" i="0" u="none"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Skeena" panose="020F0502020204030204" pitchFamily="34" charset="0"/>
              </a:rPr>
              <a:t> are unknown</a:t>
            </a:r>
          </a:p>
        </p:txBody>
      </p:sp>
      <p:pic>
        <p:nvPicPr>
          <p:cNvPr id="9" name="Picture 8" descr="Glowing lungs on black background">
            <a:extLst>
              <a:ext uri="{FF2B5EF4-FFF2-40B4-BE49-F238E27FC236}">
                <a16:creationId xmlns:a16="http://schemas.microsoft.com/office/drawing/2014/main" id="{C95B6F97-3748-55C3-779F-5C3F4A1ACF6B}"/>
              </a:ext>
            </a:extLst>
          </p:cNvPr>
          <p:cNvPicPr>
            <a:picLocks noChangeAspect="1"/>
          </p:cNvPicPr>
          <p:nvPr/>
        </p:nvPicPr>
        <p:blipFill rotWithShape="1">
          <a:blip r:embed="rId7">
            <a:duotone>
              <a:prstClr val="black"/>
              <a:schemeClr val="accent2">
                <a:tint val="45000"/>
                <a:satMod val="400000"/>
              </a:schemeClr>
            </a:duotone>
          </a:blip>
          <a:srcRect l="18719" t="13933" r="16395" b="15298"/>
          <a:stretch/>
        </p:blipFill>
        <p:spPr>
          <a:xfrm>
            <a:off x="1530500" y="4181851"/>
            <a:ext cx="1262185" cy="1334759"/>
          </a:xfrm>
          <a:prstGeom prst="rect">
            <a:avLst/>
          </a:prstGeom>
        </p:spPr>
      </p:pic>
      <p:pic>
        <p:nvPicPr>
          <p:cNvPr id="11" name="Picture 10" descr="Red Triangles">
            <a:extLst>
              <a:ext uri="{FF2B5EF4-FFF2-40B4-BE49-F238E27FC236}">
                <a16:creationId xmlns:a16="http://schemas.microsoft.com/office/drawing/2014/main" id="{628F818F-F282-A86E-DE55-97529823012D}"/>
              </a:ext>
            </a:extLst>
          </p:cNvPr>
          <p:cNvPicPr>
            <a:picLocks noChangeAspect="1"/>
          </p:cNvPicPr>
          <p:nvPr/>
        </p:nvPicPr>
        <p:blipFill rotWithShape="1">
          <a:blip r:embed="rId8">
            <a:duotone>
              <a:prstClr val="black"/>
              <a:schemeClr val="accent2">
                <a:tint val="45000"/>
                <a:satMod val="400000"/>
              </a:schemeClr>
            </a:duotone>
          </a:blip>
          <a:srcRect l="14075" t="9770" r="16909" b="4382"/>
          <a:stretch/>
        </p:blipFill>
        <p:spPr>
          <a:xfrm>
            <a:off x="1552243" y="2199691"/>
            <a:ext cx="1228814" cy="1051939"/>
          </a:xfrm>
          <a:prstGeom prst="rect">
            <a:avLst/>
          </a:prstGeom>
        </p:spPr>
      </p:pic>
      <p:sp>
        <p:nvSpPr>
          <p:cNvPr id="18" name="TextBox 17">
            <a:extLst>
              <a:ext uri="{FF2B5EF4-FFF2-40B4-BE49-F238E27FC236}">
                <a16:creationId xmlns:a16="http://schemas.microsoft.com/office/drawing/2014/main" id="{A7D88640-886B-5A1E-23E5-BC8E6141FC84}"/>
              </a:ext>
            </a:extLst>
          </p:cNvPr>
          <p:cNvSpPr txBox="1"/>
          <p:nvPr/>
        </p:nvSpPr>
        <p:spPr>
          <a:xfrm>
            <a:off x="3350226" y="1761619"/>
            <a:ext cx="8478917" cy="70788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000" i="1" dirty="0">
                <a:latin typeface="Lato" panose="020F0502020204030203" pitchFamily="34" charset="0"/>
                <a:ea typeface="Lato" panose="020F0502020204030203" pitchFamily="34" charset="0"/>
                <a:cs typeface="Lato" panose="020F0502020204030203" pitchFamily="34" charset="0"/>
              </a:rPr>
              <a:t>Stress/emotion neurocircuitry: salience network (Menon, Brain Mapping 2015)</a:t>
            </a:r>
          </a:p>
        </p:txBody>
      </p:sp>
      <p:sp>
        <p:nvSpPr>
          <p:cNvPr id="20" name="TextBox 19">
            <a:extLst>
              <a:ext uri="{FF2B5EF4-FFF2-40B4-BE49-F238E27FC236}">
                <a16:creationId xmlns:a16="http://schemas.microsoft.com/office/drawing/2014/main" id="{5CA6F9D8-4A91-6403-C160-0C88C6DC2C52}"/>
              </a:ext>
            </a:extLst>
          </p:cNvPr>
          <p:cNvSpPr txBox="1"/>
          <p:nvPr/>
        </p:nvSpPr>
        <p:spPr>
          <a:xfrm>
            <a:off x="1299840" y="5544970"/>
            <a:ext cx="1757681" cy="584775"/>
          </a:xfrm>
          <a:prstGeom prst="rect">
            <a:avLst/>
          </a:prstGeom>
          <a:ln>
            <a:solidFill>
              <a:schemeClr val="tx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Asthma-Related Inflammation </a:t>
            </a:r>
          </a:p>
        </p:txBody>
      </p:sp>
      <p:cxnSp>
        <p:nvCxnSpPr>
          <p:cNvPr id="25" name="Straight Arrow Connector 24">
            <a:extLst>
              <a:ext uri="{FF2B5EF4-FFF2-40B4-BE49-F238E27FC236}">
                <a16:creationId xmlns:a16="http://schemas.microsoft.com/office/drawing/2014/main" id="{580C9192-6E37-DBB4-053D-0F95A6FC1A34}"/>
              </a:ext>
            </a:extLst>
          </p:cNvPr>
          <p:cNvCxnSpPr>
            <a:cxnSpLocks/>
          </p:cNvCxnSpPr>
          <p:nvPr/>
        </p:nvCxnSpPr>
        <p:spPr>
          <a:xfrm flipH="1">
            <a:off x="2165903" y="3440193"/>
            <a:ext cx="1" cy="653943"/>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A29CBC2-D78F-280B-C855-EF4597AFC192}"/>
              </a:ext>
            </a:extLst>
          </p:cNvPr>
          <p:cNvSpPr/>
          <p:nvPr/>
        </p:nvSpPr>
        <p:spPr>
          <a:xfrm>
            <a:off x="1530500" y="2066079"/>
            <a:ext cx="1262185" cy="1280818"/>
          </a:xfrm>
          <a:prstGeom prst="ellipse">
            <a:avLst/>
          </a:prstGeom>
          <a:noFill/>
          <a:ln w="63500">
            <a:solidFill>
              <a:srgbClr val="359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30" name="Graphic 29" descr="Question Mark outline">
            <a:extLst>
              <a:ext uri="{FF2B5EF4-FFF2-40B4-BE49-F238E27FC236}">
                <a16:creationId xmlns:a16="http://schemas.microsoft.com/office/drawing/2014/main" id="{E08DBE9E-0DEC-4AC4-CC94-2CDE8C2BFF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13727" y="2381033"/>
            <a:ext cx="536499" cy="536499"/>
          </a:xfrm>
          <a:prstGeom prst="rect">
            <a:avLst/>
          </a:prstGeom>
        </p:spPr>
      </p:pic>
      <p:sp>
        <p:nvSpPr>
          <p:cNvPr id="32" name="Oval 31">
            <a:extLst>
              <a:ext uri="{FF2B5EF4-FFF2-40B4-BE49-F238E27FC236}">
                <a16:creationId xmlns:a16="http://schemas.microsoft.com/office/drawing/2014/main" id="{C14227C4-ECC3-C018-C1D0-0B5E9424738E}"/>
              </a:ext>
            </a:extLst>
          </p:cNvPr>
          <p:cNvSpPr/>
          <p:nvPr/>
        </p:nvSpPr>
        <p:spPr>
          <a:xfrm>
            <a:off x="1729805" y="3380840"/>
            <a:ext cx="869279" cy="772651"/>
          </a:xfrm>
          <a:prstGeom prst="ellipse">
            <a:avLst/>
          </a:prstGeom>
          <a:noFill/>
          <a:ln w="63500">
            <a:solidFill>
              <a:srgbClr val="359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oudy Old Style"/>
              <a:ea typeface="+mn-ea"/>
              <a:cs typeface="+mn-cs"/>
            </a:endParaRPr>
          </a:p>
        </p:txBody>
      </p:sp>
      <p:pic>
        <p:nvPicPr>
          <p:cNvPr id="33" name="Graphic 32" descr="Question Mark outline">
            <a:extLst>
              <a:ext uri="{FF2B5EF4-FFF2-40B4-BE49-F238E27FC236}">
                <a16:creationId xmlns:a16="http://schemas.microsoft.com/office/drawing/2014/main" id="{18C263A8-4C3B-0392-E72D-D06CE8F84EC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13727" y="3325089"/>
            <a:ext cx="536499" cy="536499"/>
          </a:xfrm>
          <a:prstGeom prst="rect">
            <a:avLst/>
          </a:prstGeom>
        </p:spPr>
      </p:pic>
      <p:sp>
        <p:nvSpPr>
          <p:cNvPr id="2" name="TextBox 1">
            <a:extLst>
              <a:ext uri="{FF2B5EF4-FFF2-40B4-BE49-F238E27FC236}">
                <a16:creationId xmlns:a16="http://schemas.microsoft.com/office/drawing/2014/main" id="{D8AC1F81-A2B0-8D82-0B08-D24EA398D67A}"/>
              </a:ext>
            </a:extLst>
          </p:cNvPr>
          <p:cNvSpPr txBox="1"/>
          <p:nvPr/>
        </p:nvSpPr>
        <p:spPr>
          <a:xfrm>
            <a:off x="3350226" y="4768515"/>
            <a:ext cx="8673960" cy="707886"/>
          </a:xfrm>
          <a:prstGeom prst="rect">
            <a:avLst/>
          </a:prstGeom>
          <a:noFill/>
          <a:ln>
            <a:noFill/>
          </a:ln>
        </p:spPr>
        <p:txBody>
          <a:bodyPr wrap="square">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i="1" dirty="0">
                <a:latin typeface="Lato" panose="020F0502020204030203" pitchFamily="34" charset="0"/>
                <a:ea typeface="Lato" panose="020F0502020204030203" pitchFamily="34" charset="0"/>
                <a:cs typeface="Lato" panose="020F0502020204030203" pitchFamily="34" charset="0"/>
              </a:rPr>
              <a:t>Immune pathways that trigger asthma symptoms associated with stress (e.g., Th17; Rosenkranz et al., BBI 2016)</a:t>
            </a:r>
            <a:endParaRPr kumimoji="0" lang="en-US" sz="200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Content Placeholder 74">
            <a:extLst>
              <a:ext uri="{FF2B5EF4-FFF2-40B4-BE49-F238E27FC236}">
                <a16:creationId xmlns:a16="http://schemas.microsoft.com/office/drawing/2014/main" id="{B10B6D9B-0DB4-701E-6C12-4CE5CDBEDD27}"/>
              </a:ext>
            </a:extLst>
          </p:cNvPr>
          <p:cNvSpPr txBox="1">
            <a:spLocks/>
          </p:cNvSpPr>
          <p:nvPr/>
        </p:nvSpPr>
        <p:spPr>
          <a:xfrm>
            <a:off x="3326592" y="1013867"/>
            <a:ext cx="3188909" cy="866646"/>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ts val="1000"/>
              </a:spcBef>
              <a:spcAft>
                <a:spcPts val="0"/>
              </a:spcAft>
              <a:buClrTx/>
              <a:buSzTx/>
              <a:buNone/>
              <a:tabLst/>
              <a:defRPr/>
            </a:pPr>
            <a:r>
              <a:rPr kumimoji="0" lang="en-US" sz="2800" b="1" i="0" u="none" strike="noStrike" kern="1200" cap="none" spc="0" normalizeH="0" baseline="0" noProof="0" dirty="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rPr>
              <a:t>Initial evidence</a:t>
            </a:r>
            <a:r>
              <a:rPr lang="en-US" sz="2800" b="1" dirty="0">
                <a:solidFill>
                  <a:schemeClr val="tx1"/>
                </a:solidFill>
                <a:latin typeface="Lato" panose="020F0502020204030203" pitchFamily="34" charset="0"/>
                <a:ea typeface="Lato" panose="020F0502020204030203" pitchFamily="34" charset="0"/>
                <a:cs typeface="Lato" panose="020F0502020204030203" pitchFamily="34" charset="0"/>
              </a:rPr>
              <a:t>:</a:t>
            </a:r>
            <a:endParaRPr kumimoji="0" lang="en-US" sz="2800" b="1" i="0" u="none" strike="noStrike" kern="1200" cap="none" spc="0" normalizeH="0" baseline="0" noProof="0" dirty="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3">
            <a:extLst>
              <a:ext uri="{FF2B5EF4-FFF2-40B4-BE49-F238E27FC236}">
                <a16:creationId xmlns:a16="http://schemas.microsoft.com/office/drawing/2014/main" id="{138A14CB-CC64-E321-FE5A-5FBF9EA65F36}"/>
              </a:ext>
            </a:extLst>
          </p:cNvPr>
          <p:cNvSpPr>
            <a:spLocks noGrp="1"/>
          </p:cNvSpPr>
          <p:nvPr>
            <p:ph type="sldNum" sz="quarter" idx="12"/>
          </p:nvPr>
        </p:nvSpPr>
        <p:spPr>
          <a:xfrm>
            <a:off x="838200" y="6489084"/>
            <a:ext cx="2743200" cy="365125"/>
          </a:xfrm>
        </p:spPr>
        <p:txBody>
          <a:bodyPr/>
          <a:lstStyle/>
          <a:p>
            <a:fld id="{65FDF412-A621-3B4E-9F95-30FC65FCEAE4}" type="slidenum">
              <a:rPr lang="en-US" smtClean="0"/>
              <a:t>3</a:t>
            </a:fld>
            <a:endParaRPr lang="en-US"/>
          </a:p>
        </p:txBody>
      </p:sp>
      <p:grpSp>
        <p:nvGrpSpPr>
          <p:cNvPr id="10" name="Group 9">
            <a:extLst>
              <a:ext uri="{FF2B5EF4-FFF2-40B4-BE49-F238E27FC236}">
                <a16:creationId xmlns:a16="http://schemas.microsoft.com/office/drawing/2014/main" id="{44D356CE-E94B-9B00-52F6-5E6694773F32}"/>
              </a:ext>
            </a:extLst>
          </p:cNvPr>
          <p:cNvGrpSpPr/>
          <p:nvPr/>
        </p:nvGrpSpPr>
        <p:grpSpPr>
          <a:xfrm>
            <a:off x="1199728" y="6489084"/>
            <a:ext cx="2973489" cy="365125"/>
            <a:chOff x="5108" y="0"/>
            <a:chExt cx="2973489" cy="365125"/>
          </a:xfrm>
          <a:solidFill>
            <a:srgbClr val="24383F"/>
          </a:solidFill>
        </p:grpSpPr>
        <p:sp>
          <p:nvSpPr>
            <p:cNvPr id="12" name="Chevron 11">
              <a:extLst>
                <a:ext uri="{FF2B5EF4-FFF2-40B4-BE49-F238E27FC236}">
                  <a16:creationId xmlns:a16="http://schemas.microsoft.com/office/drawing/2014/main" id="{BDF64A6E-10A9-258C-7DC4-87A33369AD94}"/>
                </a:ext>
              </a:extLst>
            </p:cNvPr>
            <p:cNvSpPr/>
            <p:nvPr/>
          </p:nvSpPr>
          <p:spPr>
            <a:xfrm>
              <a:off x="5108"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13" name="Chevron 4">
              <a:extLst>
                <a:ext uri="{FF2B5EF4-FFF2-40B4-BE49-F238E27FC236}">
                  <a16:creationId xmlns:a16="http://schemas.microsoft.com/office/drawing/2014/main" id="{0C7F3FD3-57E5-EA53-6126-FB828443A979}"/>
                </a:ext>
              </a:extLst>
            </p:cNvPr>
            <p:cNvSpPr txBox="1"/>
            <p:nvPr/>
          </p:nvSpPr>
          <p:spPr>
            <a:xfrm>
              <a:off x="187671"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14" name="Group 13">
            <a:extLst>
              <a:ext uri="{FF2B5EF4-FFF2-40B4-BE49-F238E27FC236}">
                <a16:creationId xmlns:a16="http://schemas.microsoft.com/office/drawing/2014/main" id="{72066376-9B70-83C0-4019-38F8CDA423A1}"/>
              </a:ext>
            </a:extLst>
          </p:cNvPr>
          <p:cNvGrpSpPr/>
          <p:nvPr/>
        </p:nvGrpSpPr>
        <p:grpSpPr>
          <a:xfrm>
            <a:off x="3875869" y="6489084"/>
            <a:ext cx="2973489" cy="365125"/>
            <a:chOff x="2681249" y="0"/>
            <a:chExt cx="2973489" cy="365125"/>
          </a:xfrm>
        </p:grpSpPr>
        <p:sp>
          <p:nvSpPr>
            <p:cNvPr id="15" name="Chevron 14">
              <a:extLst>
                <a:ext uri="{FF2B5EF4-FFF2-40B4-BE49-F238E27FC236}">
                  <a16:creationId xmlns:a16="http://schemas.microsoft.com/office/drawing/2014/main" id="{D5F97BCD-F4EC-331C-2234-1FBE22E2B2F5}"/>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7" name="Chevron 6">
              <a:extLst>
                <a:ext uri="{FF2B5EF4-FFF2-40B4-BE49-F238E27FC236}">
                  <a16:creationId xmlns:a16="http://schemas.microsoft.com/office/drawing/2014/main" id="{9231F115-F513-D1D2-9DD0-18DE51F16253}"/>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19" name="Group 18">
            <a:extLst>
              <a:ext uri="{FF2B5EF4-FFF2-40B4-BE49-F238E27FC236}">
                <a16:creationId xmlns:a16="http://schemas.microsoft.com/office/drawing/2014/main" id="{8C5289C5-673E-C272-5D3B-1FD1A001413A}"/>
              </a:ext>
            </a:extLst>
          </p:cNvPr>
          <p:cNvGrpSpPr/>
          <p:nvPr/>
        </p:nvGrpSpPr>
        <p:grpSpPr>
          <a:xfrm>
            <a:off x="6552010" y="6489084"/>
            <a:ext cx="2973489" cy="365125"/>
            <a:chOff x="5357390" y="0"/>
            <a:chExt cx="2973489" cy="365125"/>
          </a:xfrm>
          <a:solidFill>
            <a:srgbClr val="BFBFBF"/>
          </a:solidFill>
        </p:grpSpPr>
        <p:sp>
          <p:nvSpPr>
            <p:cNvPr id="21" name="Chevron 20">
              <a:extLst>
                <a:ext uri="{FF2B5EF4-FFF2-40B4-BE49-F238E27FC236}">
                  <a16:creationId xmlns:a16="http://schemas.microsoft.com/office/drawing/2014/main" id="{1E90DA9B-621B-B62F-4553-EE9CD8F3E940}"/>
                </a:ext>
              </a:extLst>
            </p:cNvPr>
            <p:cNvSpPr/>
            <p:nvPr/>
          </p:nvSpPr>
          <p:spPr>
            <a:xfrm>
              <a:off x="5357390"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23" name="Chevron 8">
              <a:extLst>
                <a:ext uri="{FF2B5EF4-FFF2-40B4-BE49-F238E27FC236}">
                  <a16:creationId xmlns:a16="http://schemas.microsoft.com/office/drawing/2014/main" id="{65273623-87AB-AD68-90F9-3A2D7CC5915B}"/>
                </a:ext>
              </a:extLst>
            </p:cNvPr>
            <p:cNvSpPr txBox="1"/>
            <p:nvPr/>
          </p:nvSpPr>
          <p:spPr>
            <a:xfrm>
              <a:off x="5539953"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Results</a:t>
              </a:r>
            </a:p>
          </p:txBody>
        </p:sp>
      </p:grpSp>
      <p:grpSp>
        <p:nvGrpSpPr>
          <p:cNvPr id="24" name="Group 23">
            <a:extLst>
              <a:ext uri="{FF2B5EF4-FFF2-40B4-BE49-F238E27FC236}">
                <a16:creationId xmlns:a16="http://schemas.microsoft.com/office/drawing/2014/main" id="{0385B6CD-A108-F425-9483-5849A8939D09}"/>
              </a:ext>
            </a:extLst>
          </p:cNvPr>
          <p:cNvGrpSpPr/>
          <p:nvPr/>
        </p:nvGrpSpPr>
        <p:grpSpPr>
          <a:xfrm>
            <a:off x="9233259" y="6489084"/>
            <a:ext cx="2973489" cy="365125"/>
            <a:chOff x="8038639" y="0"/>
            <a:chExt cx="2973489" cy="365125"/>
          </a:xfrm>
          <a:solidFill>
            <a:srgbClr val="BFBFBF"/>
          </a:solidFill>
        </p:grpSpPr>
        <p:sp>
          <p:nvSpPr>
            <p:cNvPr id="26" name="Chevron 25">
              <a:extLst>
                <a:ext uri="{FF2B5EF4-FFF2-40B4-BE49-F238E27FC236}">
                  <a16:creationId xmlns:a16="http://schemas.microsoft.com/office/drawing/2014/main" id="{C10B0D22-376C-3C1B-FA30-7F2C04DB1DBC}"/>
                </a:ext>
              </a:extLst>
            </p:cNvPr>
            <p:cNvSpPr/>
            <p:nvPr/>
          </p:nvSpPr>
          <p:spPr>
            <a:xfrm>
              <a:off x="8038639"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27" name="Chevron 10">
              <a:extLst>
                <a:ext uri="{FF2B5EF4-FFF2-40B4-BE49-F238E27FC236}">
                  <a16:creationId xmlns:a16="http://schemas.microsoft.com/office/drawing/2014/main" id="{F41AF774-A22D-C5A3-97A1-0324BC7D5481}"/>
                </a:ext>
              </a:extLst>
            </p:cNvPr>
            <p:cNvSpPr txBox="1"/>
            <p:nvPr/>
          </p:nvSpPr>
          <p:spPr>
            <a:xfrm>
              <a:off x="822120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
        <p:nvSpPr>
          <p:cNvPr id="29" name="Content Placeholder 74">
            <a:extLst>
              <a:ext uri="{FF2B5EF4-FFF2-40B4-BE49-F238E27FC236}">
                <a16:creationId xmlns:a16="http://schemas.microsoft.com/office/drawing/2014/main" id="{4DB6E9B7-F0D0-2570-F850-F7EB57391C32}"/>
              </a:ext>
            </a:extLst>
          </p:cNvPr>
          <p:cNvSpPr txBox="1">
            <a:spLocks/>
          </p:cNvSpPr>
          <p:nvPr/>
        </p:nvSpPr>
        <p:spPr>
          <a:xfrm>
            <a:off x="7169869" y="2343980"/>
            <a:ext cx="991832" cy="498509"/>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ts val="1000"/>
              </a:spcBef>
              <a:spcAft>
                <a:spcPts val="0"/>
              </a:spcAft>
              <a:buClrTx/>
              <a:buSzTx/>
              <a:buFont typeface="Arial" panose="020B0604020202020204" pitchFamily="34" charset="0"/>
              <a:buNone/>
              <a:tabLst/>
              <a:defRPr/>
            </a:pP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Amygdala</a:t>
            </a:r>
            <a:endParaRPr kumimoji="0" lang="en-US" sz="1400" u="none" strike="noStrike" kern="1200" cap="none" spc="0" normalizeH="0" baseline="0" noProof="0" dirty="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1" name="Content Placeholder 74">
            <a:extLst>
              <a:ext uri="{FF2B5EF4-FFF2-40B4-BE49-F238E27FC236}">
                <a16:creationId xmlns:a16="http://schemas.microsoft.com/office/drawing/2014/main" id="{28CB11AC-5C3A-7C87-4F49-BA27D93070CE}"/>
              </a:ext>
            </a:extLst>
          </p:cNvPr>
          <p:cNvSpPr txBox="1">
            <a:spLocks/>
          </p:cNvSpPr>
          <p:nvPr/>
        </p:nvSpPr>
        <p:spPr>
          <a:xfrm>
            <a:off x="9546521" y="2343980"/>
            <a:ext cx="730733" cy="498509"/>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ts val="1000"/>
              </a:spcBef>
              <a:spcAft>
                <a:spcPts val="0"/>
              </a:spcAft>
              <a:buClrTx/>
              <a:buSzTx/>
              <a:buFont typeface="Arial" panose="020B0604020202020204" pitchFamily="34" charset="0"/>
              <a:buNone/>
              <a:tabLst/>
              <a:defRPr/>
            </a:pP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Insula</a:t>
            </a:r>
            <a:endParaRPr kumimoji="0" lang="en-US" sz="1400" u="none" strike="noStrike" kern="1200" cap="none" spc="0" normalizeH="0" baseline="0" noProof="0" dirty="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4" name="Content Placeholder 74">
            <a:extLst>
              <a:ext uri="{FF2B5EF4-FFF2-40B4-BE49-F238E27FC236}">
                <a16:creationId xmlns:a16="http://schemas.microsoft.com/office/drawing/2014/main" id="{B93299CF-BA5D-C45F-1B7B-B90744E819D8}"/>
              </a:ext>
            </a:extLst>
          </p:cNvPr>
          <p:cNvSpPr txBox="1">
            <a:spLocks/>
          </p:cNvSpPr>
          <p:nvPr/>
        </p:nvSpPr>
        <p:spPr>
          <a:xfrm>
            <a:off x="3782073" y="2292896"/>
            <a:ext cx="3006929" cy="498509"/>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1000"/>
              </a:spcBef>
              <a:spcAft>
                <a:spcPts val="0"/>
              </a:spcAft>
              <a:buClrTx/>
              <a:buSzTx/>
              <a:buFont typeface="Arial" panose="020B0604020202020204" pitchFamily="34" charset="0"/>
              <a:buNone/>
              <a:tabLst/>
              <a:defRPr/>
            </a:pP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Dorsal Anterior Cingulate Cortex (dACC)</a:t>
            </a:r>
            <a:endParaRPr kumimoji="0" lang="en-US" sz="1400" u="none" strike="noStrike" kern="1200" cap="none" spc="0" normalizeH="0" baseline="0" noProof="0" dirty="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42" name="Picture 41" descr="A person with an inhaler&#10;&#10;Description automatically generated">
            <a:extLst>
              <a:ext uri="{FF2B5EF4-FFF2-40B4-BE49-F238E27FC236}">
                <a16:creationId xmlns:a16="http://schemas.microsoft.com/office/drawing/2014/main" id="{D41C7274-EDD4-A5FB-32B2-489A123C87A3}"/>
              </a:ext>
            </a:extLst>
          </p:cNvPr>
          <p:cNvPicPr>
            <a:picLocks noChangeAspect="1"/>
          </p:cNvPicPr>
          <p:nvPr/>
        </p:nvPicPr>
        <p:blipFill rotWithShape="1">
          <a:blip r:embed="rId11">
            <a:duotone>
              <a:prstClr val="black"/>
              <a:srgbClr val="D9C3A5">
                <a:tint val="50000"/>
                <a:satMod val="180000"/>
              </a:srgbClr>
            </a:duotone>
            <a:extLst>
              <a:ext uri="{BEBA8EAE-BF5A-486C-A8C5-ECC9F3942E4B}">
                <a14:imgProps xmlns:a14="http://schemas.microsoft.com/office/drawing/2010/main">
                  <a14:imgLayer r:embed="rId12">
                    <a14:imgEffect>
                      <a14:backgroundRemoval t="39124" b="93236" l="10000" r="90000">
                        <a14:foregroundMark x1="23361" y1="54487" x2="22778" y2="53571"/>
                        <a14:foregroundMark x1="24331" y1="56013" x2="23467" y2="54654"/>
                        <a14:foregroundMark x1="25713" y1="58184" x2="25268" y2="57485"/>
                        <a14:foregroundMark x1="26944" y1="60119" x2="25777" y2="58285"/>
                        <a14:foregroundMark x1="22778" y1="53571" x2="24444" y2="44643"/>
                        <a14:foregroundMark x1="24444" y1="44643" x2="30417" y2="41270"/>
                        <a14:foregroundMark x1="30417" y1="41270" x2="35694" y2="45833"/>
                        <a14:foregroundMark x1="35694" y1="45833" x2="34634" y2="54166"/>
                        <a14:foregroundMark x1="41636" y1="66377" x2="42639" y2="68056"/>
                        <a14:foregroundMark x1="42639" y1="68056" x2="45694" y2="85516"/>
                        <a14:foregroundMark x1="45694" y1="85516" x2="47083" y2="89683"/>
                        <a14:foregroundMark x1="22210" y1="65894" x2="16253" y2="89365"/>
                        <a14:foregroundMark x1="27008" y1="88042" x2="27361" y2="87897"/>
                        <a14:foregroundMark x1="42713" y1="89256" x2="43056" y2="89286"/>
                        <a14:foregroundMark x1="27361" y1="87897" x2="38675" y2="88898"/>
                        <a14:foregroundMark x1="24028" y1="81349" x2="25139" y2="72024"/>
                        <a14:foregroundMark x1="25139" y1="72024" x2="31111" y2="74802"/>
                        <a14:foregroundMark x1="31111" y1="74802" x2="35556" y2="80754"/>
                        <a14:foregroundMark x1="35556" y1="80754" x2="35139" y2="72817"/>
                        <a14:foregroundMark x1="31250" y1="75595" x2="30833" y2="57540"/>
                        <a14:foregroundMark x1="30833" y1="57540" x2="30694" y2="56746"/>
                        <a14:foregroundMark x1="63611" y1="81151" x2="63611" y2="81151"/>
                        <a14:foregroundMark x1="63611" y1="81151" x2="63611" y2="81151"/>
                        <a14:foregroundMark x1="14583" y1="51587" x2="17917" y2="58929"/>
                        <a14:foregroundMark x1="17917" y1="58929" x2="15694" y2="50794"/>
                        <a14:foregroundMark x1="15694" y1="50794" x2="15139" y2="50992"/>
                        <a14:backgroundMark x1="23472" y1="61905" x2="23472" y2="61905"/>
                        <a14:backgroundMark x1="21528" y1="64683" x2="23056" y2="55754"/>
                        <a14:backgroundMark x1="23056" y1="55754" x2="22639" y2="59921"/>
                        <a14:backgroundMark x1="23056" y1="61310" x2="23056" y2="61905"/>
                        <a14:backgroundMark x1="22361" y1="61905" x2="23056" y2="62500"/>
                        <a14:backgroundMark x1="24028" y1="61905" x2="24861" y2="61111"/>
                        <a14:backgroundMark x1="26667" y1="61706" x2="19444" y2="63492"/>
                        <a14:backgroundMark x1="34583" y1="57143" x2="39583" y2="62897"/>
                        <a14:backgroundMark x1="39583" y1="62897" x2="42639" y2="64683"/>
                        <a14:backgroundMark x1="34167" y1="57540" x2="36806" y2="50397"/>
                        <a14:backgroundMark x1="14167" y1="92063" x2="25000" y2="93452"/>
                        <a14:backgroundMark x1="19444" y1="91667" x2="24722" y2="91468"/>
                        <a14:backgroundMark x1="21389" y1="89286" x2="26250" y2="89683"/>
                        <a14:backgroundMark x1="37917" y1="90873" x2="42778" y2="89087"/>
                        <a14:backgroundMark x1="45139" y1="90278" x2="45139" y2="90278"/>
                        <a14:backgroundMark x1="46389" y1="89683" x2="44306" y2="90278"/>
                        <a14:backgroundMark x1="54722" y1="92262" x2="54722" y2="92262"/>
                        <a14:backgroundMark x1="34583" y1="56746" x2="34306" y2="56746"/>
                        <a14:backgroundMark x1="34722" y1="55754" x2="34722" y2="58135"/>
                        <a14:backgroundMark x1="35833" y1="54960" x2="35556" y2="55754"/>
                      </a14:backgroundRemoval>
                    </a14:imgEffect>
                    <a14:imgEffect>
                      <a14:artisticFilmGrain/>
                    </a14:imgEffect>
                    <a14:imgEffect>
                      <a14:sharpenSoften amount="25000"/>
                    </a14:imgEffect>
                    <a14:imgEffect>
                      <a14:colorTemperature colorTemp="11200"/>
                    </a14:imgEffect>
                    <a14:imgEffect>
                      <a14:saturation sat="66000"/>
                    </a14:imgEffect>
                  </a14:imgLayer>
                </a14:imgProps>
              </a:ext>
            </a:extLst>
          </a:blip>
          <a:srcRect l="51306" t="46932" r="13172" b="7922"/>
          <a:stretch/>
        </p:blipFill>
        <p:spPr>
          <a:xfrm>
            <a:off x="119992" y="3470473"/>
            <a:ext cx="701031" cy="623663"/>
          </a:xfrm>
          <a:prstGeom prst="rect">
            <a:avLst/>
          </a:prstGeom>
        </p:spPr>
      </p:pic>
    </p:spTree>
    <p:extLst>
      <p:ext uri="{BB962C8B-B14F-4D97-AF65-F5344CB8AC3E}">
        <p14:creationId xmlns:p14="http://schemas.microsoft.com/office/powerpoint/2010/main" val="11576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8" grpId="0"/>
      <p:bldP spid="20" grpId="0" animBg="1"/>
      <p:bldP spid="28" grpId="0" animBg="1"/>
      <p:bldP spid="32" grpId="0" animBg="1"/>
      <p:bldP spid="2" grpId="0" animBg="1"/>
      <p:bldP spid="3" grpId="0"/>
      <p:bldP spid="29" grpId="0"/>
      <p:bldP spid="31" grpId="0"/>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74">
            <a:extLst>
              <a:ext uri="{FF2B5EF4-FFF2-40B4-BE49-F238E27FC236}">
                <a16:creationId xmlns:a16="http://schemas.microsoft.com/office/drawing/2014/main" id="{3A6C7EC8-5C0A-1956-4D3B-0E9738C81C47}"/>
              </a:ext>
            </a:extLst>
          </p:cNvPr>
          <p:cNvSpPr>
            <a:spLocks noGrp="1"/>
          </p:cNvSpPr>
          <p:nvPr>
            <p:ph idx="1"/>
          </p:nvPr>
        </p:nvSpPr>
        <p:spPr>
          <a:xfrm>
            <a:off x="538702" y="1680504"/>
            <a:ext cx="11653298" cy="3838842"/>
          </a:xfrm>
          <a:ln w="19050">
            <a:noFill/>
          </a:ln>
        </p:spPr>
        <p:txBody>
          <a:bodyPr>
            <a:normAutofit/>
          </a:bodyPr>
          <a:lstStyle/>
          <a:p>
            <a:pPr>
              <a:lnSpc>
                <a:spcPct val="150000"/>
              </a:lnSpc>
            </a:pPr>
            <a:r>
              <a:rPr lang="en-US" sz="2400" dirty="0">
                <a:solidFill>
                  <a:schemeClr val="tx2"/>
                </a:solidFill>
                <a:latin typeface="Lato" panose="020F0502020204030203" pitchFamily="34" charset="0"/>
                <a:ea typeface="Lato" panose="020F0502020204030203" pitchFamily="34" charset="0"/>
                <a:cs typeface="Lato" panose="020F0502020204030203" pitchFamily="34" charset="0"/>
              </a:rPr>
              <a:t>Psychosocial Stressor ⟶ Increased Cortisol, associated with Airway Inflammation Biomarkers</a:t>
            </a:r>
          </a:p>
          <a:p>
            <a:pPr lvl="1">
              <a:lnSpc>
                <a:spcPct val="150000"/>
              </a:lnSpc>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Th17 path (IL-17A, IL-1R1) 		    • Th2 path (EOS) moderated by chronic stress </a:t>
            </a:r>
          </a:p>
        </p:txBody>
      </p:sp>
      <p:sp>
        <p:nvSpPr>
          <p:cNvPr id="85" name="Content Placeholder 74">
            <a:extLst>
              <a:ext uri="{FF2B5EF4-FFF2-40B4-BE49-F238E27FC236}">
                <a16:creationId xmlns:a16="http://schemas.microsoft.com/office/drawing/2014/main" id="{30ADF4FF-80A9-BD10-5A3D-63A571A4CAA0}"/>
              </a:ext>
            </a:extLst>
          </p:cNvPr>
          <p:cNvSpPr txBox="1">
            <a:spLocks/>
          </p:cNvSpPr>
          <p:nvPr/>
        </p:nvSpPr>
        <p:spPr>
          <a:xfrm>
            <a:off x="5074883" y="6556965"/>
            <a:ext cx="2042233" cy="44431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tx2"/>
                </a:solidFill>
                <a:latin typeface="Lato" panose="020F0502020204030203" pitchFamily="34" charset="0"/>
                <a:ea typeface="Lato" panose="020F0502020204030203" pitchFamily="34" charset="0"/>
                <a:cs typeface="Lato" panose="020F0502020204030203" pitchFamily="34" charset="0"/>
              </a:rPr>
              <a:t>(Rosenkranz et al., 2016)</a:t>
            </a:r>
          </a:p>
        </p:txBody>
      </p:sp>
      <p:pic>
        <p:nvPicPr>
          <p:cNvPr id="19" name="Picture 18" descr="Chart, scatter chart&#10;&#10;Description automatically generated">
            <a:extLst>
              <a:ext uri="{FF2B5EF4-FFF2-40B4-BE49-F238E27FC236}">
                <a16:creationId xmlns:a16="http://schemas.microsoft.com/office/drawing/2014/main" id="{33936DA7-1606-6293-63FD-B65D34948FAE}"/>
              </a:ext>
            </a:extLst>
          </p:cNvPr>
          <p:cNvPicPr>
            <a:picLocks noChangeAspect="1"/>
          </p:cNvPicPr>
          <p:nvPr/>
        </p:nvPicPr>
        <p:blipFill rotWithShape="1">
          <a:blip r:embed="rId3"/>
          <a:srcRect l="1357" t="596" r="-1" b="1489"/>
          <a:stretch/>
        </p:blipFill>
        <p:spPr>
          <a:xfrm>
            <a:off x="7476339" y="3709740"/>
            <a:ext cx="3278819" cy="2776399"/>
          </a:xfrm>
          <a:prstGeom prst="rect">
            <a:avLst/>
          </a:prstGeom>
        </p:spPr>
      </p:pic>
      <p:pic>
        <p:nvPicPr>
          <p:cNvPr id="5" name="Picture 4">
            <a:extLst>
              <a:ext uri="{FF2B5EF4-FFF2-40B4-BE49-F238E27FC236}">
                <a16:creationId xmlns:a16="http://schemas.microsoft.com/office/drawing/2014/main" id="{FB146982-801E-3773-685D-C10D05C07F83}"/>
              </a:ext>
            </a:extLst>
          </p:cNvPr>
          <p:cNvPicPr>
            <a:picLocks noChangeAspect="1"/>
          </p:cNvPicPr>
          <p:nvPr/>
        </p:nvPicPr>
        <p:blipFill rotWithShape="1">
          <a:blip r:embed="rId4"/>
          <a:srcRect l="56843" t="21920" b="16979"/>
          <a:stretch/>
        </p:blipFill>
        <p:spPr>
          <a:xfrm>
            <a:off x="9479364" y="4238486"/>
            <a:ext cx="869252" cy="132856"/>
          </a:xfrm>
          <a:prstGeom prst="rect">
            <a:avLst/>
          </a:prstGeom>
        </p:spPr>
      </p:pic>
      <p:cxnSp>
        <p:nvCxnSpPr>
          <p:cNvPr id="7" name="Straight Arrow Connector 6">
            <a:extLst>
              <a:ext uri="{FF2B5EF4-FFF2-40B4-BE49-F238E27FC236}">
                <a16:creationId xmlns:a16="http://schemas.microsoft.com/office/drawing/2014/main" id="{D5FB08DA-5351-97B4-7A03-162409F37197}"/>
              </a:ext>
            </a:extLst>
          </p:cNvPr>
          <p:cNvCxnSpPr>
            <a:cxnSpLocks/>
          </p:cNvCxnSpPr>
          <p:nvPr/>
        </p:nvCxnSpPr>
        <p:spPr>
          <a:xfrm>
            <a:off x="7679610" y="6614134"/>
            <a:ext cx="2872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36C5E7C-1A70-70FB-791B-70077763A84E}"/>
              </a:ext>
            </a:extLst>
          </p:cNvPr>
          <p:cNvSpPr txBox="1"/>
          <p:nvPr/>
        </p:nvSpPr>
        <p:spPr>
          <a:xfrm>
            <a:off x="10551886" y="6440568"/>
            <a:ext cx="1556836" cy="338554"/>
          </a:xfrm>
          <a:prstGeom prst="rect">
            <a:avLst/>
          </a:prstGeom>
          <a:noFill/>
        </p:spPr>
        <p:txBody>
          <a:bodyPr wrap="none" rtlCol="0">
            <a:spAutoFit/>
          </a:bodyPr>
          <a:lstStyle/>
          <a:p>
            <a:r>
              <a:rPr lang="en-US" sz="1600" dirty="0">
                <a:latin typeface="Lato" panose="020F0502020204030203" pitchFamily="34" charset="0"/>
                <a:ea typeface="Lato" panose="020F0502020204030203" pitchFamily="34" charset="0"/>
                <a:cs typeface="Lato" panose="020F0502020204030203" pitchFamily="34" charset="0"/>
              </a:rPr>
              <a:t>greater cortisol</a:t>
            </a:r>
          </a:p>
        </p:txBody>
      </p:sp>
      <p:sp>
        <p:nvSpPr>
          <p:cNvPr id="14" name="TextBox 13">
            <a:extLst>
              <a:ext uri="{FF2B5EF4-FFF2-40B4-BE49-F238E27FC236}">
                <a16:creationId xmlns:a16="http://schemas.microsoft.com/office/drawing/2014/main" id="{4EB93AEF-A388-E6D0-7E99-C2F51ACF5641}"/>
              </a:ext>
            </a:extLst>
          </p:cNvPr>
          <p:cNvSpPr txBox="1"/>
          <p:nvPr/>
        </p:nvSpPr>
        <p:spPr>
          <a:xfrm>
            <a:off x="6467605" y="3436006"/>
            <a:ext cx="1367683" cy="523220"/>
          </a:xfrm>
          <a:prstGeom prst="rect">
            <a:avLst/>
          </a:prstGeom>
          <a:solidFill>
            <a:schemeClr val="bg1"/>
          </a:solidFill>
        </p:spPr>
        <p:txBody>
          <a:bodyPr wrap="none" rtlCol="0">
            <a:spAutoFit/>
          </a:bodyPr>
          <a:lstStyle/>
          <a:p>
            <a:pPr algn="r"/>
            <a:r>
              <a:rPr lang="en-US" sz="1400" dirty="0">
                <a:latin typeface="Lato" panose="020F0502020204030203" pitchFamily="34" charset="0"/>
                <a:ea typeface="Lato" panose="020F0502020204030203" pitchFamily="34" charset="0"/>
                <a:cs typeface="Lato" panose="020F0502020204030203" pitchFamily="34" charset="0"/>
              </a:rPr>
              <a:t>greater airway </a:t>
            </a:r>
          </a:p>
          <a:p>
            <a:pPr algn="r"/>
            <a:r>
              <a:rPr lang="en-US" sz="1400" dirty="0">
                <a:latin typeface="Lato" panose="020F0502020204030203" pitchFamily="34" charset="0"/>
                <a:ea typeface="Lato" panose="020F0502020204030203" pitchFamily="34" charset="0"/>
                <a:cs typeface="Lato" panose="020F0502020204030203" pitchFamily="34" charset="0"/>
              </a:rPr>
              <a:t>inflammation</a:t>
            </a:r>
          </a:p>
        </p:txBody>
      </p:sp>
      <p:cxnSp>
        <p:nvCxnSpPr>
          <p:cNvPr id="16" name="Straight Arrow Connector 15">
            <a:extLst>
              <a:ext uri="{FF2B5EF4-FFF2-40B4-BE49-F238E27FC236}">
                <a16:creationId xmlns:a16="http://schemas.microsoft.com/office/drawing/2014/main" id="{483A7A4B-9849-4610-80E8-7FC989852C38}"/>
              </a:ext>
            </a:extLst>
          </p:cNvPr>
          <p:cNvCxnSpPr>
            <a:cxnSpLocks/>
          </p:cNvCxnSpPr>
          <p:nvPr/>
        </p:nvCxnSpPr>
        <p:spPr>
          <a:xfrm flipV="1">
            <a:off x="7234643" y="4089724"/>
            <a:ext cx="0" cy="219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637CFBB-22CA-0AE8-61E7-B9F48FEE8F33}"/>
              </a:ext>
            </a:extLst>
          </p:cNvPr>
          <p:cNvPicPr>
            <a:picLocks noChangeAspect="1"/>
          </p:cNvPicPr>
          <p:nvPr/>
        </p:nvPicPr>
        <p:blipFill rotWithShape="1">
          <a:blip r:embed="rId4"/>
          <a:srcRect t="21920" r="53089" b="16979"/>
          <a:stretch/>
        </p:blipFill>
        <p:spPr>
          <a:xfrm>
            <a:off x="9403763" y="4089724"/>
            <a:ext cx="944853" cy="132856"/>
          </a:xfrm>
          <a:prstGeom prst="rect">
            <a:avLst/>
          </a:prstGeom>
        </p:spPr>
      </p:pic>
      <p:pic>
        <p:nvPicPr>
          <p:cNvPr id="11" name="Picture 10" descr="Chart, scatter chart&#10;&#10;Description automatically generated">
            <a:extLst>
              <a:ext uri="{FF2B5EF4-FFF2-40B4-BE49-F238E27FC236}">
                <a16:creationId xmlns:a16="http://schemas.microsoft.com/office/drawing/2014/main" id="{05A2099E-5AEC-F0F1-7AB8-CAA29050DE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580" y="3436006"/>
            <a:ext cx="4366833" cy="2888909"/>
          </a:xfrm>
          <a:prstGeom prst="rect">
            <a:avLst/>
          </a:prstGeom>
        </p:spPr>
      </p:pic>
      <p:sp>
        <p:nvSpPr>
          <p:cNvPr id="2" name="Slide Number Placeholder 1">
            <a:extLst>
              <a:ext uri="{FF2B5EF4-FFF2-40B4-BE49-F238E27FC236}">
                <a16:creationId xmlns:a16="http://schemas.microsoft.com/office/drawing/2014/main" id="{A7619E63-1AE4-5602-B8A8-D3EAB0888045}"/>
              </a:ext>
            </a:extLst>
          </p:cNvPr>
          <p:cNvSpPr>
            <a:spLocks noGrp="1"/>
          </p:cNvSpPr>
          <p:nvPr>
            <p:ph type="sldNum" sz="quarter" idx="12"/>
          </p:nvPr>
        </p:nvSpPr>
        <p:spPr/>
        <p:txBody>
          <a:bodyPr/>
          <a:lstStyle/>
          <a:p>
            <a:fld id="{65FDF412-A621-3B4E-9F95-30FC65FCEAE4}" type="slidenum">
              <a:rPr lang="en-US" smtClean="0"/>
              <a:t>39</a:t>
            </a:fld>
            <a:endParaRPr lang="en-US"/>
          </a:p>
        </p:txBody>
      </p:sp>
      <p:sp>
        <p:nvSpPr>
          <p:cNvPr id="9" name="Title 6">
            <a:extLst>
              <a:ext uri="{FF2B5EF4-FFF2-40B4-BE49-F238E27FC236}">
                <a16:creationId xmlns:a16="http://schemas.microsoft.com/office/drawing/2014/main" id="{EA2C6765-AD5C-CE23-F569-CE8B2F75EF18}"/>
              </a:ext>
            </a:extLst>
          </p:cNvPr>
          <p:cNvSpPr>
            <a:spLocks noGrp="1"/>
          </p:cNvSpPr>
          <p:nvPr>
            <p:ph type="title"/>
          </p:nvPr>
        </p:nvSpPr>
        <p:spPr>
          <a:xfrm>
            <a:off x="628294" y="562540"/>
            <a:ext cx="9527275" cy="1241944"/>
          </a:xfrm>
        </p:spPr>
        <p:txBody>
          <a:bodyPr>
            <a:normAutofit/>
          </a:body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Prior evidence</a:t>
            </a:r>
          </a:p>
        </p:txBody>
      </p:sp>
    </p:spTree>
    <p:extLst>
      <p:ext uri="{BB962C8B-B14F-4D97-AF65-F5344CB8AC3E}">
        <p14:creationId xmlns:p14="http://schemas.microsoft.com/office/powerpoint/2010/main" val="278182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94407CB-163B-2E69-B6BC-18737258E421}"/>
              </a:ext>
            </a:extLst>
          </p:cNvPr>
          <p:cNvSpPr>
            <a:spLocks noGrp="1"/>
          </p:cNvSpPr>
          <p:nvPr>
            <p:ph type="title"/>
          </p:nvPr>
        </p:nvSpPr>
        <p:spPr/>
        <p:txBody>
          <a:bodyPr/>
          <a:lstStyle/>
          <a:p>
            <a:r>
              <a:rPr lang="en-US" sz="4400" dirty="0">
                <a:solidFill>
                  <a:schemeClr val="accent2">
                    <a:lumMod val="50000"/>
                  </a:schemeClr>
                </a:solidFill>
                <a:latin typeface="Cambria" panose="02040503050406030204" pitchFamily="18" charset="0"/>
                <a:ea typeface="EB Garamond" pitchFamily="2" charset="0"/>
                <a:cs typeface="Kannada MN" pitchFamily="2" charset="0"/>
              </a:rPr>
              <a:t>Th2 &amp; Th17-related pathways</a:t>
            </a:r>
            <a:endParaRPr lang="en-US" dirty="0"/>
          </a:p>
        </p:txBody>
      </p:sp>
      <p:sp>
        <p:nvSpPr>
          <p:cNvPr id="2" name="Slide Number Placeholder 1">
            <a:extLst>
              <a:ext uri="{FF2B5EF4-FFF2-40B4-BE49-F238E27FC236}">
                <a16:creationId xmlns:a16="http://schemas.microsoft.com/office/drawing/2014/main" id="{17D4F68A-B66F-2D46-2D74-3AD1F0794C3B}"/>
              </a:ext>
            </a:extLst>
          </p:cNvPr>
          <p:cNvSpPr>
            <a:spLocks noGrp="1"/>
          </p:cNvSpPr>
          <p:nvPr>
            <p:ph type="sldNum" sz="quarter" idx="12"/>
          </p:nvPr>
        </p:nvSpPr>
        <p:spPr>
          <a:xfrm>
            <a:off x="838200" y="6489084"/>
            <a:ext cx="2743200" cy="365125"/>
          </a:xfrm>
        </p:spPr>
        <p:txBody>
          <a:bodyPr/>
          <a:lstStyle/>
          <a:p>
            <a:fld id="{65FDF412-A621-3B4E-9F95-30FC65FCEAE4}" type="slidenum">
              <a:rPr lang="en-US" smtClean="0"/>
              <a:t>4</a:t>
            </a:fld>
            <a:endParaRPr lang="en-US"/>
          </a:p>
        </p:txBody>
      </p:sp>
      <p:grpSp>
        <p:nvGrpSpPr>
          <p:cNvPr id="3" name="Group 2">
            <a:extLst>
              <a:ext uri="{FF2B5EF4-FFF2-40B4-BE49-F238E27FC236}">
                <a16:creationId xmlns:a16="http://schemas.microsoft.com/office/drawing/2014/main" id="{9D23985B-19D1-3AD2-DE81-4D22319F6BA4}"/>
              </a:ext>
            </a:extLst>
          </p:cNvPr>
          <p:cNvGrpSpPr/>
          <p:nvPr/>
        </p:nvGrpSpPr>
        <p:grpSpPr>
          <a:xfrm>
            <a:off x="1199728" y="6489084"/>
            <a:ext cx="2973489" cy="365125"/>
            <a:chOff x="5108" y="0"/>
            <a:chExt cx="2973489" cy="365125"/>
          </a:xfrm>
          <a:solidFill>
            <a:srgbClr val="24383F"/>
          </a:solidFill>
        </p:grpSpPr>
        <p:sp>
          <p:nvSpPr>
            <p:cNvPr id="4" name="Chevron 3">
              <a:extLst>
                <a:ext uri="{FF2B5EF4-FFF2-40B4-BE49-F238E27FC236}">
                  <a16:creationId xmlns:a16="http://schemas.microsoft.com/office/drawing/2014/main" id="{B4074817-4284-8F3E-4E1F-E11C6D55DCAD}"/>
                </a:ext>
              </a:extLst>
            </p:cNvPr>
            <p:cNvSpPr/>
            <p:nvPr/>
          </p:nvSpPr>
          <p:spPr>
            <a:xfrm>
              <a:off x="5108"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5" name="Chevron 4">
              <a:extLst>
                <a:ext uri="{FF2B5EF4-FFF2-40B4-BE49-F238E27FC236}">
                  <a16:creationId xmlns:a16="http://schemas.microsoft.com/office/drawing/2014/main" id="{6A5505B5-4E76-55F6-5AF8-130504E87D85}"/>
                </a:ext>
              </a:extLst>
            </p:cNvPr>
            <p:cNvSpPr txBox="1"/>
            <p:nvPr/>
          </p:nvSpPr>
          <p:spPr>
            <a:xfrm>
              <a:off x="187671"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6" name="Group 5">
            <a:extLst>
              <a:ext uri="{FF2B5EF4-FFF2-40B4-BE49-F238E27FC236}">
                <a16:creationId xmlns:a16="http://schemas.microsoft.com/office/drawing/2014/main" id="{70FAA1D2-ADB9-CF2E-BF55-1DCC02F53C55}"/>
              </a:ext>
            </a:extLst>
          </p:cNvPr>
          <p:cNvGrpSpPr/>
          <p:nvPr/>
        </p:nvGrpSpPr>
        <p:grpSpPr>
          <a:xfrm>
            <a:off x="3875869" y="6489084"/>
            <a:ext cx="2973489" cy="365125"/>
            <a:chOff x="2681249" y="0"/>
            <a:chExt cx="2973489" cy="365125"/>
          </a:xfrm>
        </p:grpSpPr>
        <p:sp>
          <p:nvSpPr>
            <p:cNvPr id="7" name="Chevron 6">
              <a:extLst>
                <a:ext uri="{FF2B5EF4-FFF2-40B4-BE49-F238E27FC236}">
                  <a16:creationId xmlns:a16="http://schemas.microsoft.com/office/drawing/2014/main" id="{9D650E02-35B0-35F8-1F06-642879DC514A}"/>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1" name="Chevron 6">
              <a:extLst>
                <a:ext uri="{FF2B5EF4-FFF2-40B4-BE49-F238E27FC236}">
                  <a16:creationId xmlns:a16="http://schemas.microsoft.com/office/drawing/2014/main" id="{60C0C699-FB5B-81F3-BBEF-2B1AAD3726F6}"/>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12" name="Group 11">
            <a:extLst>
              <a:ext uri="{FF2B5EF4-FFF2-40B4-BE49-F238E27FC236}">
                <a16:creationId xmlns:a16="http://schemas.microsoft.com/office/drawing/2014/main" id="{01C6DF35-01C2-1492-DCF8-1599C2FAFB2B}"/>
              </a:ext>
            </a:extLst>
          </p:cNvPr>
          <p:cNvGrpSpPr/>
          <p:nvPr/>
        </p:nvGrpSpPr>
        <p:grpSpPr>
          <a:xfrm>
            <a:off x="6552010" y="6489084"/>
            <a:ext cx="2973489" cy="365125"/>
            <a:chOff x="5357390" y="0"/>
            <a:chExt cx="2973489" cy="365125"/>
          </a:xfrm>
          <a:solidFill>
            <a:srgbClr val="BFBFBF"/>
          </a:solidFill>
        </p:grpSpPr>
        <p:sp>
          <p:nvSpPr>
            <p:cNvPr id="13" name="Chevron 12">
              <a:extLst>
                <a:ext uri="{FF2B5EF4-FFF2-40B4-BE49-F238E27FC236}">
                  <a16:creationId xmlns:a16="http://schemas.microsoft.com/office/drawing/2014/main" id="{5B79E411-1B63-62C0-63D5-E466CA98B3D7}"/>
                </a:ext>
              </a:extLst>
            </p:cNvPr>
            <p:cNvSpPr/>
            <p:nvPr/>
          </p:nvSpPr>
          <p:spPr>
            <a:xfrm>
              <a:off x="5357390"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15" name="Chevron 8">
              <a:extLst>
                <a:ext uri="{FF2B5EF4-FFF2-40B4-BE49-F238E27FC236}">
                  <a16:creationId xmlns:a16="http://schemas.microsoft.com/office/drawing/2014/main" id="{DA784354-475B-656B-52C9-054E3A725094}"/>
                </a:ext>
              </a:extLst>
            </p:cNvPr>
            <p:cNvSpPr txBox="1"/>
            <p:nvPr/>
          </p:nvSpPr>
          <p:spPr>
            <a:xfrm>
              <a:off x="5539953"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Results</a:t>
              </a:r>
            </a:p>
          </p:txBody>
        </p:sp>
      </p:grpSp>
      <p:grpSp>
        <p:nvGrpSpPr>
          <p:cNvPr id="18" name="Group 17">
            <a:extLst>
              <a:ext uri="{FF2B5EF4-FFF2-40B4-BE49-F238E27FC236}">
                <a16:creationId xmlns:a16="http://schemas.microsoft.com/office/drawing/2014/main" id="{75790111-9A45-AC2E-D15A-02E569C5F1F0}"/>
              </a:ext>
            </a:extLst>
          </p:cNvPr>
          <p:cNvGrpSpPr/>
          <p:nvPr/>
        </p:nvGrpSpPr>
        <p:grpSpPr>
          <a:xfrm>
            <a:off x="9233259" y="6489084"/>
            <a:ext cx="2973489" cy="365125"/>
            <a:chOff x="8038639" y="0"/>
            <a:chExt cx="2973489" cy="365125"/>
          </a:xfrm>
          <a:solidFill>
            <a:srgbClr val="BFBFBF"/>
          </a:solidFill>
        </p:grpSpPr>
        <p:sp>
          <p:nvSpPr>
            <p:cNvPr id="19" name="Chevron 18">
              <a:extLst>
                <a:ext uri="{FF2B5EF4-FFF2-40B4-BE49-F238E27FC236}">
                  <a16:creationId xmlns:a16="http://schemas.microsoft.com/office/drawing/2014/main" id="{E2F5E8A9-907C-1391-8E1F-4DDD06922B01}"/>
                </a:ext>
              </a:extLst>
            </p:cNvPr>
            <p:cNvSpPr/>
            <p:nvPr/>
          </p:nvSpPr>
          <p:spPr>
            <a:xfrm>
              <a:off x="8038639"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21" name="Chevron 10">
              <a:extLst>
                <a:ext uri="{FF2B5EF4-FFF2-40B4-BE49-F238E27FC236}">
                  <a16:creationId xmlns:a16="http://schemas.microsoft.com/office/drawing/2014/main" id="{E54F8362-D239-E4F9-2D2F-167D048B26B3}"/>
                </a:ext>
              </a:extLst>
            </p:cNvPr>
            <p:cNvSpPr txBox="1"/>
            <p:nvPr/>
          </p:nvSpPr>
          <p:spPr>
            <a:xfrm>
              <a:off x="822120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pic>
        <p:nvPicPr>
          <p:cNvPr id="32" name="Picture 31" descr="A person with an inhaler&#10;&#10;Description automatically generated">
            <a:extLst>
              <a:ext uri="{FF2B5EF4-FFF2-40B4-BE49-F238E27FC236}">
                <a16:creationId xmlns:a16="http://schemas.microsoft.com/office/drawing/2014/main" id="{9F458F2A-2F1E-9502-AFEA-09E5E4FCFBC4}"/>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66000"/>
                    </a14:imgEffect>
                  </a14:imgLayer>
                </a14:imgProps>
              </a:ext>
            </a:extLst>
          </a:blip>
          <a:srcRect l="69981" t="93101"/>
          <a:stretch/>
        </p:blipFill>
        <p:spPr>
          <a:xfrm>
            <a:off x="10627186" y="6250954"/>
            <a:ext cx="1397000" cy="224767"/>
          </a:xfrm>
          <a:prstGeom prst="rect">
            <a:avLst/>
          </a:prstGeom>
        </p:spPr>
      </p:pic>
      <p:pic>
        <p:nvPicPr>
          <p:cNvPr id="14" name="Picture 13" descr="A close-up of a number&#10;&#10;Description automatically generated">
            <a:extLst>
              <a:ext uri="{FF2B5EF4-FFF2-40B4-BE49-F238E27FC236}">
                <a16:creationId xmlns:a16="http://schemas.microsoft.com/office/drawing/2014/main" id="{15651201-58C0-0C4B-B97A-0C49F394B3EA}"/>
              </a:ext>
            </a:extLst>
          </p:cNvPr>
          <p:cNvPicPr>
            <a:picLocks noChangeAspect="1"/>
          </p:cNvPicPr>
          <p:nvPr/>
        </p:nvPicPr>
        <p:blipFill rotWithShape="1">
          <a:blip r:embed="rId5"/>
          <a:srcRect r="63417" b="6313"/>
          <a:stretch/>
        </p:blipFill>
        <p:spPr>
          <a:xfrm>
            <a:off x="5884556" y="2307524"/>
            <a:ext cx="645793" cy="963754"/>
          </a:xfrm>
          <a:prstGeom prst="rect">
            <a:avLst/>
          </a:prstGeom>
        </p:spPr>
      </p:pic>
      <p:sp>
        <p:nvSpPr>
          <p:cNvPr id="16" name="TextBox 15">
            <a:extLst>
              <a:ext uri="{FF2B5EF4-FFF2-40B4-BE49-F238E27FC236}">
                <a16:creationId xmlns:a16="http://schemas.microsoft.com/office/drawing/2014/main" id="{5F6DB94B-3195-39E2-AF5F-9045FC510628}"/>
              </a:ext>
            </a:extLst>
          </p:cNvPr>
          <p:cNvSpPr txBox="1"/>
          <p:nvPr/>
        </p:nvSpPr>
        <p:spPr>
          <a:xfrm>
            <a:off x="6634941" y="2509052"/>
            <a:ext cx="1300023" cy="584775"/>
          </a:xfrm>
          <a:prstGeom prst="rect">
            <a:avLst/>
          </a:prstGeom>
          <a:noFill/>
        </p:spPr>
        <p:txBody>
          <a:bodyPr wrap="square" rtlCol="0">
            <a:spAutoFit/>
          </a:bodyPr>
          <a:lstStyle/>
          <a:p>
            <a:pPr algn="ctr"/>
            <a:r>
              <a:rPr lang="en-US" sz="1600" dirty="0">
                <a:latin typeface="Lato" panose="020F0502020204030203" pitchFamily="34" charset="0"/>
                <a:ea typeface="Lato" panose="020F0502020204030203" pitchFamily="34" charset="0"/>
                <a:cs typeface="Lato" panose="020F0502020204030203" pitchFamily="34" charset="0"/>
              </a:rPr>
              <a:t>IL-4, IL-5, IL-13</a:t>
            </a:r>
          </a:p>
        </p:txBody>
      </p:sp>
      <p:pic>
        <p:nvPicPr>
          <p:cNvPr id="24" name="Picture 23" descr="Purple balls on a white background&#10;&#10;Description automatically generated">
            <a:extLst>
              <a:ext uri="{FF2B5EF4-FFF2-40B4-BE49-F238E27FC236}">
                <a16:creationId xmlns:a16="http://schemas.microsoft.com/office/drawing/2014/main" id="{CE40F850-DE68-E28D-0DD1-86F0E264D2A6}"/>
              </a:ext>
            </a:extLst>
          </p:cNvPr>
          <p:cNvPicPr>
            <a:picLocks noChangeAspect="1"/>
          </p:cNvPicPr>
          <p:nvPr/>
        </p:nvPicPr>
        <p:blipFill>
          <a:blip r:embed="rId6"/>
          <a:stretch>
            <a:fillRect/>
          </a:stretch>
        </p:blipFill>
        <p:spPr>
          <a:xfrm>
            <a:off x="5885641" y="4855112"/>
            <a:ext cx="749300" cy="863600"/>
          </a:xfrm>
          <a:prstGeom prst="rect">
            <a:avLst/>
          </a:prstGeom>
        </p:spPr>
      </p:pic>
      <p:sp>
        <p:nvSpPr>
          <p:cNvPr id="25" name="TextBox 24">
            <a:extLst>
              <a:ext uri="{FF2B5EF4-FFF2-40B4-BE49-F238E27FC236}">
                <a16:creationId xmlns:a16="http://schemas.microsoft.com/office/drawing/2014/main" id="{3096E16A-F647-123D-D902-266B162DB532}"/>
              </a:ext>
            </a:extLst>
          </p:cNvPr>
          <p:cNvSpPr txBox="1"/>
          <p:nvPr/>
        </p:nvSpPr>
        <p:spPr>
          <a:xfrm>
            <a:off x="6747426" y="5025302"/>
            <a:ext cx="1300023" cy="523220"/>
          </a:xfrm>
          <a:prstGeom prst="rect">
            <a:avLst/>
          </a:prstGeom>
          <a:noFill/>
        </p:spPr>
        <p:txBody>
          <a:bodyPr wrap="square" rtlCol="0">
            <a:spAutoFit/>
          </a:bodyPr>
          <a:lstStyle/>
          <a:p>
            <a:pPr algn="ctr"/>
            <a:r>
              <a:rPr lang="en-US" sz="1600" b="1" dirty="0">
                <a:latin typeface="Lato" panose="020F0502020204030203" pitchFamily="34" charset="0"/>
                <a:ea typeface="Lato" panose="020F0502020204030203" pitchFamily="34" charset="0"/>
                <a:cs typeface="Lato" panose="020F0502020204030203" pitchFamily="34" charset="0"/>
              </a:rPr>
              <a:t>IL-17</a:t>
            </a:r>
            <a:r>
              <a:rPr lang="en-US" sz="1600" dirty="0">
                <a:latin typeface="Lato" panose="020F0502020204030203" pitchFamily="34" charset="0"/>
                <a:ea typeface="Lato" panose="020F0502020204030203" pitchFamily="34" charset="0"/>
                <a:cs typeface="Lato" panose="020F0502020204030203" pitchFamily="34" charset="0"/>
              </a:rPr>
              <a:t>,</a:t>
            </a:r>
            <a:r>
              <a:rPr lang="en-US" sz="1200" dirty="0">
                <a:latin typeface="Lato" panose="020F0502020204030203" pitchFamily="34" charset="0"/>
                <a:ea typeface="Lato" panose="020F0502020204030203" pitchFamily="34" charset="0"/>
                <a:cs typeface="Lato" panose="020F0502020204030203" pitchFamily="34" charset="0"/>
              </a:rPr>
              <a:t> </a:t>
            </a:r>
            <a:r>
              <a:rPr lang="en-US" sz="1200" i="1" dirty="0">
                <a:latin typeface="Lato" panose="020F0502020204030203" pitchFamily="34" charset="0"/>
                <a:ea typeface="Lato" panose="020F0502020204030203" pitchFamily="34" charset="0"/>
                <a:cs typeface="Lato" panose="020F0502020204030203" pitchFamily="34" charset="0"/>
              </a:rPr>
              <a:t>IL-22, IL-6</a:t>
            </a:r>
            <a:endParaRPr lang="en-US" sz="1600" b="1" dirty="0">
              <a:latin typeface="Lato" panose="020F0502020204030203" pitchFamily="34" charset="0"/>
              <a:ea typeface="Lato" panose="020F0502020204030203" pitchFamily="34" charset="0"/>
              <a:cs typeface="Lato" panose="020F0502020204030203" pitchFamily="34" charset="0"/>
            </a:endParaRPr>
          </a:p>
        </p:txBody>
      </p:sp>
      <p:pic>
        <p:nvPicPr>
          <p:cNvPr id="35" name="Picture 34" descr="A blue plate with a white circle&#10;&#10;Description automatically generated">
            <a:extLst>
              <a:ext uri="{FF2B5EF4-FFF2-40B4-BE49-F238E27FC236}">
                <a16:creationId xmlns:a16="http://schemas.microsoft.com/office/drawing/2014/main" id="{655242AC-86B3-ED0D-488C-1B17F2653795}"/>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Layer>
                </a14:imgProps>
              </a:ext>
            </a:extLst>
          </a:blip>
          <a:stretch>
            <a:fillRect/>
          </a:stretch>
        </p:blipFill>
        <p:spPr>
          <a:xfrm>
            <a:off x="916994" y="3133083"/>
            <a:ext cx="1270000" cy="1422400"/>
          </a:xfrm>
          <a:prstGeom prst="rect">
            <a:avLst/>
          </a:prstGeom>
        </p:spPr>
      </p:pic>
      <p:sp>
        <p:nvSpPr>
          <p:cNvPr id="37" name="TextBox 36">
            <a:extLst>
              <a:ext uri="{FF2B5EF4-FFF2-40B4-BE49-F238E27FC236}">
                <a16:creationId xmlns:a16="http://schemas.microsoft.com/office/drawing/2014/main" id="{6D9216EE-01F9-091C-5E84-4A27DB043277}"/>
              </a:ext>
            </a:extLst>
          </p:cNvPr>
          <p:cNvSpPr txBox="1"/>
          <p:nvPr/>
        </p:nvSpPr>
        <p:spPr>
          <a:xfrm>
            <a:off x="1199728" y="3563922"/>
            <a:ext cx="810616" cy="646331"/>
          </a:xfrm>
          <a:prstGeom prst="rect">
            <a:avLst/>
          </a:prstGeom>
          <a:noFill/>
        </p:spPr>
        <p:txBody>
          <a:bodyPr wrap="squar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Naïve T-Cell</a:t>
            </a:r>
          </a:p>
        </p:txBody>
      </p:sp>
      <p:pic>
        <p:nvPicPr>
          <p:cNvPr id="39" name="Picture 38" descr="A pink circle with dots&#10;&#10;Description automatically generated">
            <a:extLst>
              <a:ext uri="{FF2B5EF4-FFF2-40B4-BE49-F238E27FC236}">
                <a16:creationId xmlns:a16="http://schemas.microsoft.com/office/drawing/2014/main" id="{1F08BCB6-79A3-9577-FD81-0F856223810B}"/>
              </a:ext>
            </a:extLst>
          </p:cNvPr>
          <p:cNvPicPr>
            <a:picLocks noChangeAspect="1"/>
          </p:cNvPicPr>
          <p:nvPr/>
        </p:nvPicPr>
        <p:blipFill>
          <a:blip r:embed="rId9"/>
          <a:stretch>
            <a:fillRect/>
          </a:stretch>
        </p:blipFill>
        <p:spPr>
          <a:xfrm>
            <a:off x="9109020" y="1702921"/>
            <a:ext cx="2056727" cy="2084150"/>
          </a:xfrm>
          <a:prstGeom prst="rect">
            <a:avLst/>
          </a:prstGeom>
        </p:spPr>
      </p:pic>
      <p:sp>
        <p:nvSpPr>
          <p:cNvPr id="40" name="TextBox 39">
            <a:extLst>
              <a:ext uri="{FF2B5EF4-FFF2-40B4-BE49-F238E27FC236}">
                <a16:creationId xmlns:a16="http://schemas.microsoft.com/office/drawing/2014/main" id="{738497F6-C6DE-FC6B-6F13-3E73E67761D3}"/>
              </a:ext>
            </a:extLst>
          </p:cNvPr>
          <p:cNvSpPr txBox="1"/>
          <p:nvPr/>
        </p:nvSpPr>
        <p:spPr>
          <a:xfrm>
            <a:off x="9184883" y="2012765"/>
            <a:ext cx="2056727" cy="1200329"/>
          </a:xfrm>
          <a:prstGeom prst="rect">
            <a:avLst/>
          </a:prstGeom>
          <a:noFill/>
        </p:spPr>
        <p:txBody>
          <a:bodyPr wrap="square" rtlCol="0">
            <a:spAutoFit/>
          </a:bodyPr>
          <a:lstStyle/>
          <a:p>
            <a:pPr algn="ctr"/>
            <a:r>
              <a:rPr lang="en-US" dirty="0"/>
              <a:t>canonical asthmatic airway inflammation, e.g. </a:t>
            </a:r>
            <a:r>
              <a:rPr lang="en-US" b="1" dirty="0"/>
              <a:t>sputum eosinophils</a:t>
            </a:r>
            <a:endParaRPr lang="en-US" dirty="0"/>
          </a:p>
        </p:txBody>
      </p:sp>
      <p:pic>
        <p:nvPicPr>
          <p:cNvPr id="42" name="Picture 41" descr="A pink circle with a white background&#10;&#10;Description automatically generated">
            <a:extLst>
              <a:ext uri="{FF2B5EF4-FFF2-40B4-BE49-F238E27FC236}">
                <a16:creationId xmlns:a16="http://schemas.microsoft.com/office/drawing/2014/main" id="{E7CD4E69-EA15-4E09-8AE6-955938297FF1}"/>
              </a:ext>
            </a:extLst>
          </p:cNvPr>
          <p:cNvPicPr>
            <a:picLocks noChangeAspect="1"/>
          </p:cNvPicPr>
          <p:nvPr/>
        </p:nvPicPr>
        <p:blipFill>
          <a:blip r:embed="rId10"/>
          <a:stretch>
            <a:fillRect/>
          </a:stretch>
        </p:blipFill>
        <p:spPr>
          <a:xfrm>
            <a:off x="3259919" y="2148631"/>
            <a:ext cx="1215073" cy="1175877"/>
          </a:xfrm>
          <a:prstGeom prst="rect">
            <a:avLst/>
          </a:prstGeom>
        </p:spPr>
      </p:pic>
      <p:sp>
        <p:nvSpPr>
          <p:cNvPr id="43" name="TextBox 42">
            <a:extLst>
              <a:ext uri="{FF2B5EF4-FFF2-40B4-BE49-F238E27FC236}">
                <a16:creationId xmlns:a16="http://schemas.microsoft.com/office/drawing/2014/main" id="{FAC3876F-FC25-AC48-DC84-8B4590A86ADD}"/>
              </a:ext>
            </a:extLst>
          </p:cNvPr>
          <p:cNvSpPr txBox="1"/>
          <p:nvPr/>
        </p:nvSpPr>
        <p:spPr>
          <a:xfrm>
            <a:off x="3362601" y="2500050"/>
            <a:ext cx="810616" cy="369332"/>
          </a:xfrm>
          <a:prstGeom prst="rect">
            <a:avLst/>
          </a:prstGeom>
          <a:noFill/>
        </p:spPr>
        <p:txBody>
          <a:bodyPr wrap="squar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Th2</a:t>
            </a:r>
          </a:p>
        </p:txBody>
      </p:sp>
      <p:pic>
        <p:nvPicPr>
          <p:cNvPr id="45" name="Picture 44" descr="A blue circle with a white background&#10;&#10;Description automatically generated">
            <a:extLst>
              <a:ext uri="{FF2B5EF4-FFF2-40B4-BE49-F238E27FC236}">
                <a16:creationId xmlns:a16="http://schemas.microsoft.com/office/drawing/2014/main" id="{97908BE5-C3BC-A602-C88E-D7D3819A9253}"/>
              </a:ext>
            </a:extLst>
          </p:cNvPr>
          <p:cNvPicPr>
            <a:picLocks noChangeAspect="1"/>
          </p:cNvPicPr>
          <p:nvPr/>
        </p:nvPicPr>
        <p:blipFill>
          <a:blip r:embed="rId11"/>
          <a:stretch>
            <a:fillRect/>
          </a:stretch>
        </p:blipFill>
        <p:spPr>
          <a:xfrm>
            <a:off x="3232454" y="4555483"/>
            <a:ext cx="1270001" cy="1259759"/>
          </a:xfrm>
          <a:prstGeom prst="rect">
            <a:avLst/>
          </a:prstGeom>
        </p:spPr>
      </p:pic>
      <p:sp>
        <p:nvSpPr>
          <p:cNvPr id="46" name="TextBox 45">
            <a:extLst>
              <a:ext uri="{FF2B5EF4-FFF2-40B4-BE49-F238E27FC236}">
                <a16:creationId xmlns:a16="http://schemas.microsoft.com/office/drawing/2014/main" id="{231061DD-4D5A-41B1-7375-71A2E3BFFA76}"/>
              </a:ext>
            </a:extLst>
          </p:cNvPr>
          <p:cNvSpPr txBox="1"/>
          <p:nvPr/>
        </p:nvSpPr>
        <p:spPr>
          <a:xfrm>
            <a:off x="3362601" y="4968286"/>
            <a:ext cx="810616" cy="369332"/>
          </a:xfrm>
          <a:prstGeom prst="rect">
            <a:avLst/>
          </a:prstGeom>
          <a:noFill/>
        </p:spPr>
        <p:txBody>
          <a:bodyPr wrap="squar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Th17</a:t>
            </a:r>
          </a:p>
        </p:txBody>
      </p:sp>
      <p:sp>
        <p:nvSpPr>
          <p:cNvPr id="47" name="TextBox 46">
            <a:extLst>
              <a:ext uri="{FF2B5EF4-FFF2-40B4-BE49-F238E27FC236}">
                <a16:creationId xmlns:a16="http://schemas.microsoft.com/office/drawing/2014/main" id="{BC27B422-17BF-4F6B-4D41-A3DCB5D2FE1D}"/>
              </a:ext>
            </a:extLst>
          </p:cNvPr>
          <p:cNvSpPr txBox="1"/>
          <p:nvPr/>
        </p:nvSpPr>
        <p:spPr>
          <a:xfrm>
            <a:off x="2787805" y="1793797"/>
            <a:ext cx="2176128" cy="369332"/>
          </a:xfrm>
          <a:prstGeom prst="rect">
            <a:avLst/>
          </a:prstGeom>
          <a:noFill/>
        </p:spPr>
        <p:txBody>
          <a:bodyPr wrap="squar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T-Helper (Th) Cells</a:t>
            </a:r>
          </a:p>
        </p:txBody>
      </p:sp>
      <p:pic>
        <p:nvPicPr>
          <p:cNvPr id="49" name="Picture 48" descr="A black ball with a white dot&#10;&#10;Description automatically generated">
            <a:extLst>
              <a:ext uri="{FF2B5EF4-FFF2-40B4-BE49-F238E27FC236}">
                <a16:creationId xmlns:a16="http://schemas.microsoft.com/office/drawing/2014/main" id="{E8AE5D70-72B4-ACE6-3195-1F7193498569}"/>
              </a:ext>
            </a:extLst>
          </p:cNvPr>
          <p:cNvPicPr>
            <a:picLocks noChangeAspect="1"/>
          </p:cNvPicPr>
          <p:nvPr/>
        </p:nvPicPr>
        <p:blipFill>
          <a:blip r:embed="rId12"/>
          <a:stretch>
            <a:fillRect/>
          </a:stretch>
        </p:blipFill>
        <p:spPr>
          <a:xfrm>
            <a:off x="2269309" y="4891314"/>
            <a:ext cx="469900" cy="406400"/>
          </a:xfrm>
          <a:prstGeom prst="rect">
            <a:avLst/>
          </a:prstGeom>
        </p:spPr>
      </p:pic>
      <p:sp>
        <p:nvSpPr>
          <p:cNvPr id="50" name="TextBox 49">
            <a:extLst>
              <a:ext uri="{FF2B5EF4-FFF2-40B4-BE49-F238E27FC236}">
                <a16:creationId xmlns:a16="http://schemas.microsoft.com/office/drawing/2014/main" id="{9CA31065-2ECD-D66F-CBC6-3544318DFB8B}"/>
              </a:ext>
            </a:extLst>
          </p:cNvPr>
          <p:cNvSpPr txBox="1"/>
          <p:nvPr/>
        </p:nvSpPr>
        <p:spPr>
          <a:xfrm>
            <a:off x="1621379" y="4823663"/>
            <a:ext cx="810616" cy="369332"/>
          </a:xfrm>
          <a:prstGeom prst="rect">
            <a:avLst/>
          </a:prstGeom>
          <a:noFill/>
        </p:spPr>
        <p:txBody>
          <a:bodyPr wrap="squar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IL-23</a:t>
            </a:r>
          </a:p>
        </p:txBody>
      </p:sp>
      <p:pic>
        <p:nvPicPr>
          <p:cNvPr id="51" name="Picture 50" descr="A brain with a lightning bolt&#10;&#10;Description automatically generated">
            <a:extLst>
              <a:ext uri="{FF2B5EF4-FFF2-40B4-BE49-F238E27FC236}">
                <a16:creationId xmlns:a16="http://schemas.microsoft.com/office/drawing/2014/main" id="{037B8296-FAC1-829E-0C3E-596AA08BFC7F}"/>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Lst>
          </a:blip>
          <a:stretch>
            <a:fillRect/>
          </a:stretch>
        </p:blipFill>
        <p:spPr>
          <a:xfrm>
            <a:off x="9622649" y="4460802"/>
            <a:ext cx="1397000" cy="1384300"/>
          </a:xfrm>
          <a:prstGeom prst="rect">
            <a:avLst/>
          </a:prstGeom>
        </p:spPr>
      </p:pic>
      <p:cxnSp>
        <p:nvCxnSpPr>
          <p:cNvPr id="53" name="Straight Arrow Connector 52">
            <a:extLst>
              <a:ext uri="{FF2B5EF4-FFF2-40B4-BE49-F238E27FC236}">
                <a16:creationId xmlns:a16="http://schemas.microsoft.com/office/drawing/2014/main" id="{EF7CF9F3-4632-864A-A83E-DADFB09E6012}"/>
              </a:ext>
            </a:extLst>
          </p:cNvPr>
          <p:cNvCxnSpPr/>
          <p:nvPr/>
        </p:nvCxnSpPr>
        <p:spPr>
          <a:xfrm flipV="1">
            <a:off x="2134380" y="2955932"/>
            <a:ext cx="1022654" cy="450894"/>
          </a:xfrm>
          <a:prstGeom prst="straightConnector1">
            <a:avLst/>
          </a:prstGeom>
          <a:ln w="38100">
            <a:solidFill>
              <a:schemeClr val="tx1"/>
            </a:solidFill>
            <a:headEnd w="lg" len="lg"/>
            <a:tailEnd type="stealth" w="med"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8D6C890-F154-283B-F736-D7CF3386B9F2}"/>
              </a:ext>
            </a:extLst>
          </p:cNvPr>
          <p:cNvCxnSpPr>
            <a:cxnSpLocks/>
          </p:cNvCxnSpPr>
          <p:nvPr/>
        </p:nvCxnSpPr>
        <p:spPr>
          <a:xfrm>
            <a:off x="2110072" y="4417590"/>
            <a:ext cx="1022654" cy="450894"/>
          </a:xfrm>
          <a:prstGeom prst="straightConnector1">
            <a:avLst/>
          </a:prstGeom>
          <a:ln w="38100">
            <a:solidFill>
              <a:schemeClr val="tx1"/>
            </a:solidFill>
            <a:headEnd w="lg" len="lg"/>
            <a:tailEnd type="stealth"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B52F913-0BFD-8DD1-C294-1B8FF6B01632}"/>
              </a:ext>
            </a:extLst>
          </p:cNvPr>
          <p:cNvCxnSpPr>
            <a:cxnSpLocks/>
          </p:cNvCxnSpPr>
          <p:nvPr/>
        </p:nvCxnSpPr>
        <p:spPr>
          <a:xfrm>
            <a:off x="4722065" y="2733694"/>
            <a:ext cx="1031034" cy="0"/>
          </a:xfrm>
          <a:prstGeom prst="straightConnector1">
            <a:avLst/>
          </a:prstGeom>
          <a:ln w="38100">
            <a:solidFill>
              <a:schemeClr val="tx1"/>
            </a:solidFill>
            <a:headEnd w="lg" len="lg"/>
            <a:tailEnd type="stealth"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966ABC4-BCC4-5F83-CC31-DB3DFE72330D}"/>
              </a:ext>
            </a:extLst>
          </p:cNvPr>
          <p:cNvCxnSpPr>
            <a:cxnSpLocks/>
          </p:cNvCxnSpPr>
          <p:nvPr/>
        </p:nvCxnSpPr>
        <p:spPr>
          <a:xfrm>
            <a:off x="4722065" y="5196342"/>
            <a:ext cx="1031034" cy="0"/>
          </a:xfrm>
          <a:prstGeom prst="straightConnector1">
            <a:avLst/>
          </a:prstGeom>
          <a:ln w="38100">
            <a:solidFill>
              <a:schemeClr val="tx1"/>
            </a:solidFill>
            <a:headEnd w="lg" len="lg"/>
            <a:tailEnd type="stealth"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646F6A4-8DB5-9EC6-4676-38FA9823D216}"/>
              </a:ext>
            </a:extLst>
          </p:cNvPr>
          <p:cNvCxnSpPr>
            <a:cxnSpLocks/>
          </p:cNvCxnSpPr>
          <p:nvPr/>
        </p:nvCxnSpPr>
        <p:spPr>
          <a:xfrm>
            <a:off x="8008840" y="2733694"/>
            <a:ext cx="1031034" cy="0"/>
          </a:xfrm>
          <a:prstGeom prst="straightConnector1">
            <a:avLst/>
          </a:prstGeom>
          <a:ln w="38100">
            <a:solidFill>
              <a:schemeClr val="tx1"/>
            </a:solidFill>
            <a:headEnd w="lg" len="lg"/>
            <a:tailEnd type="stealth" w="med" len="lg"/>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351B5A7-F9B1-3FD9-E5B2-1B3975E3BD09}"/>
              </a:ext>
            </a:extLst>
          </p:cNvPr>
          <p:cNvSpPr/>
          <p:nvPr/>
        </p:nvSpPr>
        <p:spPr>
          <a:xfrm>
            <a:off x="6877748" y="5049171"/>
            <a:ext cx="546309" cy="276433"/>
          </a:xfrm>
          <a:custGeom>
            <a:avLst/>
            <a:gdLst>
              <a:gd name="connsiteX0" fmla="*/ 0 w 546309"/>
              <a:gd name="connsiteY0" fmla="*/ 0 h 276433"/>
              <a:gd name="connsiteX1" fmla="*/ 546309 w 546309"/>
              <a:gd name="connsiteY1" fmla="*/ 0 h 276433"/>
              <a:gd name="connsiteX2" fmla="*/ 546309 w 546309"/>
              <a:gd name="connsiteY2" fmla="*/ 276433 h 276433"/>
              <a:gd name="connsiteX3" fmla="*/ 0 w 546309"/>
              <a:gd name="connsiteY3" fmla="*/ 276433 h 276433"/>
              <a:gd name="connsiteX4" fmla="*/ 0 w 546309"/>
              <a:gd name="connsiteY4" fmla="*/ 0 h 276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09" h="276433" extrusionOk="0">
                <a:moveTo>
                  <a:pt x="0" y="0"/>
                </a:moveTo>
                <a:cubicBezTo>
                  <a:pt x="118714" y="-23689"/>
                  <a:pt x="275963" y="18961"/>
                  <a:pt x="546309" y="0"/>
                </a:cubicBezTo>
                <a:cubicBezTo>
                  <a:pt x="534333" y="74855"/>
                  <a:pt x="558371" y="220837"/>
                  <a:pt x="546309" y="276433"/>
                </a:cubicBezTo>
                <a:cubicBezTo>
                  <a:pt x="350968" y="261103"/>
                  <a:pt x="221387" y="254375"/>
                  <a:pt x="0" y="276433"/>
                </a:cubicBezTo>
                <a:cubicBezTo>
                  <a:pt x="-294" y="185244"/>
                  <a:pt x="11106" y="132241"/>
                  <a:pt x="0" y="0"/>
                </a:cubicBezTo>
                <a:close/>
              </a:path>
            </a:pathLst>
          </a:custGeom>
          <a:noFill/>
          <a:ln w="25400" cap="rnd">
            <a:solidFill>
              <a:srgbClr val="C00000"/>
            </a:solidFill>
            <a:round/>
            <a:extLst>
              <a:ext uri="{C807C97D-BFC1-408E-A445-0C87EB9F89A2}">
                <ask:lineSketchStyleProps xmlns:ask="http://schemas.microsoft.com/office/drawing/2018/sketchyshapes" sd="265021699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F7DD12-9A08-C97C-BE33-94C57C40DC0B}"/>
              </a:ext>
            </a:extLst>
          </p:cNvPr>
          <p:cNvSpPr/>
          <p:nvPr/>
        </p:nvSpPr>
        <p:spPr>
          <a:xfrm>
            <a:off x="1695669" y="4830070"/>
            <a:ext cx="1050206" cy="495534"/>
          </a:xfrm>
          <a:custGeom>
            <a:avLst/>
            <a:gdLst>
              <a:gd name="connsiteX0" fmla="*/ 0 w 1050206"/>
              <a:gd name="connsiteY0" fmla="*/ 0 h 495534"/>
              <a:gd name="connsiteX1" fmla="*/ 514601 w 1050206"/>
              <a:gd name="connsiteY1" fmla="*/ 0 h 495534"/>
              <a:gd name="connsiteX2" fmla="*/ 1050206 w 1050206"/>
              <a:gd name="connsiteY2" fmla="*/ 0 h 495534"/>
              <a:gd name="connsiteX3" fmla="*/ 1050206 w 1050206"/>
              <a:gd name="connsiteY3" fmla="*/ 495534 h 495534"/>
              <a:gd name="connsiteX4" fmla="*/ 525103 w 1050206"/>
              <a:gd name="connsiteY4" fmla="*/ 495534 h 495534"/>
              <a:gd name="connsiteX5" fmla="*/ 0 w 1050206"/>
              <a:gd name="connsiteY5" fmla="*/ 495534 h 495534"/>
              <a:gd name="connsiteX6" fmla="*/ 0 w 1050206"/>
              <a:gd name="connsiteY6" fmla="*/ 0 h 49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206" h="495534" extrusionOk="0">
                <a:moveTo>
                  <a:pt x="0" y="0"/>
                </a:moveTo>
                <a:cubicBezTo>
                  <a:pt x="141899" y="-16897"/>
                  <a:pt x="378526" y="-20445"/>
                  <a:pt x="514601" y="0"/>
                </a:cubicBezTo>
                <a:cubicBezTo>
                  <a:pt x="650676" y="20445"/>
                  <a:pt x="850547" y="6220"/>
                  <a:pt x="1050206" y="0"/>
                </a:cubicBezTo>
                <a:cubicBezTo>
                  <a:pt x="1067549" y="198792"/>
                  <a:pt x="1053087" y="359404"/>
                  <a:pt x="1050206" y="495534"/>
                </a:cubicBezTo>
                <a:cubicBezTo>
                  <a:pt x="881929" y="469604"/>
                  <a:pt x="729815" y="473917"/>
                  <a:pt x="525103" y="495534"/>
                </a:cubicBezTo>
                <a:cubicBezTo>
                  <a:pt x="320391" y="517151"/>
                  <a:pt x="122658" y="477927"/>
                  <a:pt x="0" y="495534"/>
                </a:cubicBezTo>
                <a:cubicBezTo>
                  <a:pt x="18835" y="311861"/>
                  <a:pt x="-10703" y="246637"/>
                  <a:pt x="0" y="0"/>
                </a:cubicBezTo>
                <a:close/>
              </a:path>
            </a:pathLst>
          </a:custGeom>
          <a:noFill/>
          <a:ln w="22225" cap="rnd">
            <a:solidFill>
              <a:srgbClr val="C0000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4EA46457-0A40-CE05-2EF1-AD206846CA80}"/>
              </a:ext>
            </a:extLst>
          </p:cNvPr>
          <p:cNvSpPr/>
          <p:nvPr/>
        </p:nvSpPr>
        <p:spPr>
          <a:xfrm rot="2905190">
            <a:off x="7391685" y="2874655"/>
            <a:ext cx="2470713" cy="2577952"/>
          </a:xfrm>
          <a:prstGeom prst="arc">
            <a:avLst>
              <a:gd name="adj1" fmla="val 17079868"/>
              <a:gd name="adj2" fmla="val 3986044"/>
            </a:avLst>
          </a:prstGeom>
          <a:ln w="381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3" name="Picture 22" descr="Purple balls on a white background&#10;&#10;Description automatically generated">
            <a:extLst>
              <a:ext uri="{FF2B5EF4-FFF2-40B4-BE49-F238E27FC236}">
                <a16:creationId xmlns:a16="http://schemas.microsoft.com/office/drawing/2014/main" id="{8569CC79-C046-19C5-485A-DCE75A9A9920}"/>
              </a:ext>
            </a:extLst>
          </p:cNvPr>
          <p:cNvPicPr>
            <a:picLocks noChangeAspect="1"/>
          </p:cNvPicPr>
          <p:nvPr/>
        </p:nvPicPr>
        <p:blipFill rotWithShape="1">
          <a:blip r:embed="rId6"/>
          <a:srcRect t="20852" b="18561"/>
          <a:stretch/>
        </p:blipFill>
        <p:spPr>
          <a:xfrm>
            <a:off x="5875914" y="5548522"/>
            <a:ext cx="1172256" cy="818561"/>
          </a:xfrm>
          <a:prstGeom prst="rect">
            <a:avLst/>
          </a:prstGeom>
        </p:spPr>
      </p:pic>
      <p:pic>
        <p:nvPicPr>
          <p:cNvPr id="26" name="Picture 25" descr="Purple balls on a white background&#10;&#10;Description automatically generated">
            <a:extLst>
              <a:ext uri="{FF2B5EF4-FFF2-40B4-BE49-F238E27FC236}">
                <a16:creationId xmlns:a16="http://schemas.microsoft.com/office/drawing/2014/main" id="{5B4D96EE-CCAD-F4CB-F215-4B8C2AAAE7D2}"/>
              </a:ext>
            </a:extLst>
          </p:cNvPr>
          <p:cNvPicPr>
            <a:picLocks noChangeAspect="1"/>
          </p:cNvPicPr>
          <p:nvPr/>
        </p:nvPicPr>
        <p:blipFill rotWithShape="1">
          <a:blip r:embed="rId6"/>
          <a:srcRect t="20852" r="10300" b="18561"/>
          <a:stretch/>
        </p:blipFill>
        <p:spPr>
          <a:xfrm>
            <a:off x="4941263" y="5378776"/>
            <a:ext cx="1051514" cy="818561"/>
          </a:xfrm>
          <a:prstGeom prst="rect">
            <a:avLst/>
          </a:prstGeom>
        </p:spPr>
      </p:pic>
      <p:sp>
        <p:nvSpPr>
          <p:cNvPr id="27" name="Rectangle 26">
            <a:extLst>
              <a:ext uri="{FF2B5EF4-FFF2-40B4-BE49-F238E27FC236}">
                <a16:creationId xmlns:a16="http://schemas.microsoft.com/office/drawing/2014/main" id="{73E82E38-BE2C-C74B-F3C9-0D9E8CB7D14F}"/>
              </a:ext>
            </a:extLst>
          </p:cNvPr>
          <p:cNvSpPr/>
          <p:nvPr/>
        </p:nvSpPr>
        <p:spPr>
          <a:xfrm>
            <a:off x="9252750" y="2887260"/>
            <a:ext cx="1933589" cy="292299"/>
          </a:xfrm>
          <a:custGeom>
            <a:avLst/>
            <a:gdLst>
              <a:gd name="connsiteX0" fmla="*/ 0 w 1933589"/>
              <a:gd name="connsiteY0" fmla="*/ 0 h 292299"/>
              <a:gd name="connsiteX1" fmla="*/ 625194 w 1933589"/>
              <a:gd name="connsiteY1" fmla="*/ 0 h 292299"/>
              <a:gd name="connsiteX2" fmla="*/ 1211716 w 1933589"/>
              <a:gd name="connsiteY2" fmla="*/ 0 h 292299"/>
              <a:gd name="connsiteX3" fmla="*/ 1933589 w 1933589"/>
              <a:gd name="connsiteY3" fmla="*/ 0 h 292299"/>
              <a:gd name="connsiteX4" fmla="*/ 1933589 w 1933589"/>
              <a:gd name="connsiteY4" fmla="*/ 292299 h 292299"/>
              <a:gd name="connsiteX5" fmla="*/ 1327731 w 1933589"/>
              <a:gd name="connsiteY5" fmla="*/ 292299 h 292299"/>
              <a:gd name="connsiteX6" fmla="*/ 644530 w 1933589"/>
              <a:gd name="connsiteY6" fmla="*/ 292299 h 292299"/>
              <a:gd name="connsiteX7" fmla="*/ 0 w 1933589"/>
              <a:gd name="connsiteY7" fmla="*/ 292299 h 292299"/>
              <a:gd name="connsiteX8" fmla="*/ 0 w 1933589"/>
              <a:gd name="connsiteY8" fmla="*/ 0 h 29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589" h="292299" extrusionOk="0">
                <a:moveTo>
                  <a:pt x="0" y="0"/>
                </a:moveTo>
                <a:cubicBezTo>
                  <a:pt x="229885" y="4040"/>
                  <a:pt x="397831" y="14721"/>
                  <a:pt x="625194" y="0"/>
                </a:cubicBezTo>
                <a:cubicBezTo>
                  <a:pt x="852557" y="-14721"/>
                  <a:pt x="937296" y="-4831"/>
                  <a:pt x="1211716" y="0"/>
                </a:cubicBezTo>
                <a:cubicBezTo>
                  <a:pt x="1486136" y="4831"/>
                  <a:pt x="1621475" y="27796"/>
                  <a:pt x="1933589" y="0"/>
                </a:cubicBezTo>
                <a:cubicBezTo>
                  <a:pt x="1927304" y="69320"/>
                  <a:pt x="1921850" y="209080"/>
                  <a:pt x="1933589" y="292299"/>
                </a:cubicBezTo>
                <a:cubicBezTo>
                  <a:pt x="1740378" y="314717"/>
                  <a:pt x="1476259" y="267088"/>
                  <a:pt x="1327731" y="292299"/>
                </a:cubicBezTo>
                <a:cubicBezTo>
                  <a:pt x="1179203" y="317510"/>
                  <a:pt x="853727" y="323304"/>
                  <a:pt x="644530" y="292299"/>
                </a:cubicBezTo>
                <a:cubicBezTo>
                  <a:pt x="435333" y="261294"/>
                  <a:pt x="169154" y="289507"/>
                  <a:pt x="0" y="292299"/>
                </a:cubicBezTo>
                <a:cubicBezTo>
                  <a:pt x="4464" y="155918"/>
                  <a:pt x="-14136" y="116509"/>
                  <a:pt x="0" y="0"/>
                </a:cubicBezTo>
                <a:close/>
              </a:path>
            </a:pathLst>
          </a:custGeom>
          <a:noFill/>
          <a:ln w="22225" cap="rnd">
            <a:solidFill>
              <a:srgbClr val="C0000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Lungs with solid fill">
            <a:extLst>
              <a:ext uri="{FF2B5EF4-FFF2-40B4-BE49-F238E27FC236}">
                <a16:creationId xmlns:a16="http://schemas.microsoft.com/office/drawing/2014/main" id="{2D0BF0B7-F9E3-AF95-A293-BCCDB4C387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33614" y="2126463"/>
            <a:ext cx="914400" cy="914400"/>
          </a:xfrm>
          <a:prstGeom prst="rect">
            <a:avLst/>
          </a:prstGeom>
        </p:spPr>
      </p:pic>
    </p:spTree>
    <p:extLst>
      <p:ext uri="{BB962C8B-B14F-4D97-AF65-F5344CB8AC3E}">
        <p14:creationId xmlns:p14="http://schemas.microsoft.com/office/powerpoint/2010/main" val="215740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1000"/>
                                        <p:tgtEl>
                                          <p:spTgt spid="53"/>
                                        </p:tgtEl>
                                      </p:cBhvr>
                                    </p:animEffect>
                                  </p:childTnLst>
                                </p:cTn>
                              </p:par>
                              <p:par>
                                <p:cTn id="8" presetID="22" presetClass="entr" presetSubtype="8"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left)">
                                      <p:cBhvr>
                                        <p:cTn id="10" dur="1000"/>
                                        <p:tgtEl>
                                          <p:spTgt spid="56"/>
                                        </p:tgtEl>
                                      </p:cBhvr>
                                    </p:animEffect>
                                  </p:childTnLst>
                                </p:cTn>
                              </p:par>
                              <p:par>
                                <p:cTn id="11" presetID="1" presetClass="entr" presetSubtype="0" fill="hold" grpId="0" nodeType="withEffect">
                                  <p:stCondLst>
                                    <p:cond delay="100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1000"/>
                                        <p:tgtEl>
                                          <p:spTgt spid="59"/>
                                        </p:tgtEl>
                                      </p:cBhvr>
                                    </p:animEffect>
                                  </p:childTnLst>
                                </p:cTn>
                              </p:par>
                              <p:par>
                                <p:cTn id="26" presetID="1" presetClass="entr" presetSubtype="0" fill="hold" nodeType="withEffect">
                                  <p:stCondLst>
                                    <p:cond delay="100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100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1000"/>
                                  </p:stCondLst>
                                  <p:childTnLst>
                                    <p:set>
                                      <p:cBhvr>
                                        <p:cTn id="31" dur="1" fill="hold">
                                          <p:stCondLst>
                                            <p:cond delay="0"/>
                                          </p:stCondLst>
                                        </p:cTn>
                                        <p:tgtEl>
                                          <p:spTgt spid="61"/>
                                        </p:tgtEl>
                                        <p:attrNameLst>
                                          <p:attrName>style.visibility</p:attrName>
                                        </p:attrNameLst>
                                      </p:cBhvr>
                                      <p:to>
                                        <p:strVal val="visible"/>
                                      </p:to>
                                    </p:set>
                                  </p:childTnLst>
                                </p:cTn>
                              </p:par>
                              <p:par>
                                <p:cTn id="32" presetID="1" presetClass="entr" presetSubtype="0" fill="hold" grpId="0" nodeType="withEffect">
                                  <p:stCondLst>
                                    <p:cond delay="1000"/>
                                  </p:stCondLst>
                                  <p:childTnLst>
                                    <p:set>
                                      <p:cBhvr>
                                        <p:cTn id="33" dur="1" fill="hold">
                                          <p:stCondLst>
                                            <p:cond delay="0"/>
                                          </p:stCondLst>
                                        </p:cTn>
                                        <p:tgtEl>
                                          <p:spTgt spid="40"/>
                                        </p:tgtEl>
                                        <p:attrNameLst>
                                          <p:attrName>style.visibility</p:attrName>
                                        </p:attrNameLst>
                                      </p:cBhvr>
                                      <p:to>
                                        <p:strVal val="visible"/>
                                      </p:to>
                                    </p:set>
                                  </p:childTnLst>
                                </p:cTn>
                              </p:par>
                              <p:par>
                                <p:cTn id="34" presetID="1" presetClass="entr" presetSubtype="0" fill="hold" nodeType="withEffect">
                                  <p:stCondLst>
                                    <p:cond delay="100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nodeType="withEffect">
                                  <p:stCondLst>
                                    <p:cond delay="125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wipe(left)">
                                      <p:cBhvr>
                                        <p:cTn id="46" dur="1000"/>
                                        <p:tgtEl>
                                          <p:spTgt spid="60"/>
                                        </p:tgtEl>
                                      </p:cBhvr>
                                    </p:animEffect>
                                  </p:childTnLst>
                                </p:cTn>
                              </p:par>
                              <p:par>
                                <p:cTn id="47" presetID="1" presetClass="entr" presetSubtype="0" fill="hold" nodeType="withEffect">
                                  <p:stCondLst>
                                    <p:cond delay="100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100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50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40" grpId="0"/>
      <p:bldP spid="43" grpId="0"/>
      <p:bldP spid="46" grpId="0"/>
      <p:bldP spid="47" grpId="0"/>
      <p:bldP spid="50" grpId="0"/>
      <p:bldP spid="9" grpId="0" animBg="1"/>
      <p:bldP spid="10" grpId="0" animBg="1"/>
      <p:bldP spid="17"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Glowing lungs on black background">
            <a:extLst>
              <a:ext uri="{FF2B5EF4-FFF2-40B4-BE49-F238E27FC236}">
                <a16:creationId xmlns:a16="http://schemas.microsoft.com/office/drawing/2014/main" id="{F9C14C78-72B8-EE85-2CBC-42B5D10EE167}"/>
              </a:ext>
            </a:extLst>
          </p:cNvPr>
          <p:cNvPicPr>
            <a:picLocks noChangeAspect="1"/>
          </p:cNvPicPr>
          <p:nvPr/>
        </p:nvPicPr>
        <p:blipFill rotWithShape="1">
          <a:blip r:embed="rId3">
            <a:duotone>
              <a:prstClr val="black"/>
              <a:schemeClr val="accent2">
                <a:tint val="45000"/>
                <a:satMod val="400000"/>
              </a:schemeClr>
            </a:duotone>
          </a:blip>
          <a:srcRect l="18719" t="13933" r="16395" b="15298"/>
          <a:stretch/>
        </p:blipFill>
        <p:spPr>
          <a:xfrm>
            <a:off x="5528529" y="4182254"/>
            <a:ext cx="1173926" cy="1241425"/>
          </a:xfrm>
          <a:prstGeom prst="rect">
            <a:avLst/>
          </a:prstGeom>
        </p:spPr>
      </p:pic>
      <p:pic>
        <p:nvPicPr>
          <p:cNvPr id="45" name="Picture 44" descr="Red Triangles">
            <a:extLst>
              <a:ext uri="{FF2B5EF4-FFF2-40B4-BE49-F238E27FC236}">
                <a16:creationId xmlns:a16="http://schemas.microsoft.com/office/drawing/2014/main" id="{9EF0458C-1C84-469B-1AEF-8F2F34BAE576}"/>
              </a:ext>
            </a:extLst>
          </p:cNvPr>
          <p:cNvPicPr>
            <a:picLocks noChangeAspect="1"/>
          </p:cNvPicPr>
          <p:nvPr/>
        </p:nvPicPr>
        <p:blipFill rotWithShape="1">
          <a:blip r:embed="rId4">
            <a:duotone>
              <a:prstClr val="black"/>
              <a:schemeClr val="accent2">
                <a:tint val="45000"/>
                <a:satMod val="400000"/>
              </a:schemeClr>
            </a:duotone>
          </a:blip>
          <a:srcRect l="14075" t="9770" r="16909" b="4382"/>
          <a:stretch/>
        </p:blipFill>
        <p:spPr>
          <a:xfrm>
            <a:off x="5433285" y="1232456"/>
            <a:ext cx="1358546" cy="1162998"/>
          </a:xfrm>
          <a:prstGeom prst="rect">
            <a:avLst/>
          </a:prstGeom>
        </p:spPr>
      </p:pic>
      <p:sp>
        <p:nvSpPr>
          <p:cNvPr id="46" name="TextBox 45">
            <a:extLst>
              <a:ext uri="{FF2B5EF4-FFF2-40B4-BE49-F238E27FC236}">
                <a16:creationId xmlns:a16="http://schemas.microsoft.com/office/drawing/2014/main" id="{CF5DFE18-0E67-92DA-DB17-03F045854E5F}"/>
              </a:ext>
            </a:extLst>
          </p:cNvPr>
          <p:cNvSpPr txBox="1"/>
          <p:nvPr/>
        </p:nvSpPr>
        <p:spPr>
          <a:xfrm>
            <a:off x="4734565" y="283813"/>
            <a:ext cx="2755986" cy="400110"/>
          </a:xfrm>
          <a:prstGeom prst="rect">
            <a:avLst/>
          </a:prstGeom>
          <a:ln>
            <a:solidFill>
              <a:schemeClr val="tx2"/>
            </a:solidFill>
          </a:ln>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Psychosocial Stressor</a:t>
            </a:r>
          </a:p>
        </p:txBody>
      </p:sp>
      <p:sp>
        <p:nvSpPr>
          <p:cNvPr id="57" name="Arc 56">
            <a:extLst>
              <a:ext uri="{FF2B5EF4-FFF2-40B4-BE49-F238E27FC236}">
                <a16:creationId xmlns:a16="http://schemas.microsoft.com/office/drawing/2014/main" id="{02B06166-4B8B-4D5B-2CD6-B8DE19D0AE41}"/>
              </a:ext>
            </a:extLst>
          </p:cNvPr>
          <p:cNvSpPr/>
          <p:nvPr/>
        </p:nvSpPr>
        <p:spPr>
          <a:xfrm>
            <a:off x="4995587" y="1607670"/>
            <a:ext cx="3353827" cy="3270652"/>
          </a:xfrm>
          <a:prstGeom prst="arc">
            <a:avLst>
              <a:gd name="adj1" fmla="val 16200000"/>
              <a:gd name="adj2" fmla="val 5133158"/>
            </a:avLst>
          </a:prstGeom>
          <a:ln w="38100">
            <a:solidFill>
              <a:schemeClr val="tx2"/>
            </a:solidFill>
            <a:tail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cxnSp>
        <p:nvCxnSpPr>
          <p:cNvPr id="62" name="Straight Arrow Connector 61">
            <a:extLst>
              <a:ext uri="{FF2B5EF4-FFF2-40B4-BE49-F238E27FC236}">
                <a16:creationId xmlns:a16="http://schemas.microsoft.com/office/drawing/2014/main" id="{6F35CEEF-78CA-551C-C9B9-AC2CED98A7CF}"/>
              </a:ext>
            </a:extLst>
          </p:cNvPr>
          <p:cNvCxnSpPr>
            <a:cxnSpLocks/>
          </p:cNvCxnSpPr>
          <p:nvPr/>
        </p:nvCxnSpPr>
        <p:spPr>
          <a:xfrm>
            <a:off x="6112558" y="711053"/>
            <a:ext cx="1" cy="46825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D4424CC-115F-A53D-67A6-51D43E89C818}"/>
              </a:ext>
            </a:extLst>
          </p:cNvPr>
          <p:cNvCxnSpPr>
            <a:cxnSpLocks/>
          </p:cNvCxnSpPr>
          <p:nvPr/>
        </p:nvCxnSpPr>
        <p:spPr>
          <a:xfrm>
            <a:off x="6112749" y="3717644"/>
            <a:ext cx="1" cy="46825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4FB78CF-192C-350E-0282-4747D36C456E}"/>
              </a:ext>
            </a:extLst>
          </p:cNvPr>
          <p:cNvSpPr txBox="1"/>
          <p:nvPr/>
        </p:nvSpPr>
        <p:spPr>
          <a:xfrm>
            <a:off x="5361127" y="1371329"/>
            <a:ext cx="1502856" cy="584775"/>
          </a:xfrm>
          <a:prstGeom prst="rect">
            <a:avLst/>
          </a:prstGeom>
          <a:noFill/>
          <a:ln>
            <a:noFill/>
          </a:ln>
        </p:spPr>
        <p:txBody>
          <a:bodyPr wrap="square" rtlCol="0">
            <a:spAutoFit/>
          </a:bodyPr>
          <a:lstStyle/>
          <a:p>
            <a:pPr algn="ct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Threat Neurocircuitry</a:t>
            </a:r>
          </a:p>
        </p:txBody>
      </p:sp>
      <p:pic>
        <p:nvPicPr>
          <p:cNvPr id="71" name="Picture 70" descr="Background pattern&#10;&#10;Description automatically generated with low confidence">
            <a:extLst>
              <a:ext uri="{FF2B5EF4-FFF2-40B4-BE49-F238E27FC236}">
                <a16:creationId xmlns:a16="http://schemas.microsoft.com/office/drawing/2014/main" id="{3896EEAD-4DBA-0FF1-5A8C-319FA933D6BC}"/>
              </a:ext>
            </a:extLst>
          </p:cNvPr>
          <p:cNvPicPr>
            <a:picLocks noChangeAspect="1"/>
          </p:cNvPicPr>
          <p:nvPr/>
        </p:nvPicPr>
        <p:blipFill rotWithShape="1">
          <a:blip r:embed="rId5"/>
          <a:srcRect l="38387" t="32388" r="46509" b="45214"/>
          <a:stretch/>
        </p:blipFill>
        <p:spPr>
          <a:xfrm>
            <a:off x="5531834" y="3341290"/>
            <a:ext cx="549008" cy="569919"/>
          </a:xfrm>
          <a:prstGeom prst="rect">
            <a:avLst/>
          </a:prstGeom>
        </p:spPr>
      </p:pic>
      <p:pic>
        <p:nvPicPr>
          <p:cNvPr id="72" name="Picture 71" descr="Background pattern&#10;&#10;Description automatically generated with low confidence">
            <a:extLst>
              <a:ext uri="{FF2B5EF4-FFF2-40B4-BE49-F238E27FC236}">
                <a16:creationId xmlns:a16="http://schemas.microsoft.com/office/drawing/2014/main" id="{07EFDB3D-300C-D63B-8A7D-859F4CC7E807}"/>
              </a:ext>
            </a:extLst>
          </p:cNvPr>
          <p:cNvPicPr>
            <a:picLocks noChangeAspect="1"/>
          </p:cNvPicPr>
          <p:nvPr/>
        </p:nvPicPr>
        <p:blipFill rotWithShape="1">
          <a:blip r:embed="rId5"/>
          <a:srcRect l="38387" t="32388" r="46509" b="45214"/>
          <a:stretch/>
        </p:blipFill>
        <p:spPr>
          <a:xfrm>
            <a:off x="6063025" y="3364212"/>
            <a:ext cx="294399" cy="305612"/>
          </a:xfrm>
          <a:prstGeom prst="rect">
            <a:avLst/>
          </a:prstGeom>
        </p:spPr>
      </p:pic>
      <p:pic>
        <p:nvPicPr>
          <p:cNvPr id="73" name="Picture 72" descr="Background pattern&#10;&#10;Description automatically generated with low confidence">
            <a:extLst>
              <a:ext uri="{FF2B5EF4-FFF2-40B4-BE49-F238E27FC236}">
                <a16:creationId xmlns:a16="http://schemas.microsoft.com/office/drawing/2014/main" id="{E380D25C-6E08-CCD1-E292-FF0CD55D3824}"/>
              </a:ext>
            </a:extLst>
          </p:cNvPr>
          <p:cNvPicPr>
            <a:picLocks noChangeAspect="1"/>
          </p:cNvPicPr>
          <p:nvPr/>
        </p:nvPicPr>
        <p:blipFill rotWithShape="1">
          <a:blip r:embed="rId5"/>
          <a:srcRect l="38387" t="32388" r="46509" b="45214"/>
          <a:stretch/>
        </p:blipFill>
        <p:spPr>
          <a:xfrm>
            <a:off x="6176564" y="3715924"/>
            <a:ext cx="184815" cy="191854"/>
          </a:xfrm>
          <a:prstGeom prst="rect">
            <a:avLst/>
          </a:prstGeom>
        </p:spPr>
      </p:pic>
      <p:sp>
        <p:nvSpPr>
          <p:cNvPr id="74" name="TextBox 73">
            <a:extLst>
              <a:ext uri="{FF2B5EF4-FFF2-40B4-BE49-F238E27FC236}">
                <a16:creationId xmlns:a16="http://schemas.microsoft.com/office/drawing/2014/main" id="{F555C88F-BFDD-29DC-773B-F384822F4EB3}"/>
              </a:ext>
            </a:extLst>
          </p:cNvPr>
          <p:cNvSpPr txBox="1"/>
          <p:nvPr/>
        </p:nvSpPr>
        <p:spPr>
          <a:xfrm>
            <a:off x="8397698" y="2970130"/>
            <a:ext cx="2255601" cy="584775"/>
          </a:xfrm>
          <a:prstGeom prst="rect">
            <a:avLst/>
          </a:prstGeom>
          <a:ln>
            <a:solidFill>
              <a:schemeClr val="tx2"/>
            </a:solidFill>
          </a:ln>
        </p:spPr>
        <p:txBody>
          <a:bodyPr wrap="square" rtlCol="0">
            <a:spAutoFit/>
          </a:bodyPr>
          <a:lstStyle/>
          <a:p>
            <a:pPr algn="ctr"/>
            <a:r>
              <a:rPr lang="en-US" sz="1600" i="1" dirty="0">
                <a:latin typeface="Lato" panose="020F0502020204030203" pitchFamily="34" charset="0"/>
                <a:ea typeface="Lato" panose="020F0502020204030203" pitchFamily="34" charset="0"/>
                <a:cs typeface="Lato" panose="020F0502020204030203" pitchFamily="34" charset="0"/>
              </a:rPr>
              <a:t>Efferent (Brain-to-Lung) Mechanisms</a:t>
            </a:r>
          </a:p>
        </p:txBody>
      </p:sp>
      <p:sp>
        <p:nvSpPr>
          <p:cNvPr id="5" name="TextBox 4">
            <a:extLst>
              <a:ext uri="{FF2B5EF4-FFF2-40B4-BE49-F238E27FC236}">
                <a16:creationId xmlns:a16="http://schemas.microsoft.com/office/drawing/2014/main" id="{96F57662-3680-888F-57AF-CBF13C7C6489}"/>
              </a:ext>
            </a:extLst>
          </p:cNvPr>
          <p:cNvSpPr txBox="1"/>
          <p:nvPr/>
        </p:nvSpPr>
        <p:spPr>
          <a:xfrm>
            <a:off x="4935109" y="2923653"/>
            <a:ext cx="2354893" cy="400110"/>
          </a:xfrm>
          <a:prstGeom prst="rect">
            <a:avLst/>
          </a:prstGeom>
          <a:ln>
            <a:solidFill>
              <a:schemeClr val="tx2"/>
            </a:solidFill>
          </a:ln>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Allergen Challenge</a:t>
            </a:r>
          </a:p>
        </p:txBody>
      </p:sp>
      <p:sp>
        <p:nvSpPr>
          <p:cNvPr id="3" name="TextBox 2">
            <a:extLst>
              <a:ext uri="{FF2B5EF4-FFF2-40B4-BE49-F238E27FC236}">
                <a16:creationId xmlns:a16="http://schemas.microsoft.com/office/drawing/2014/main" id="{419D728D-75F5-BC94-27A7-7A66BD3F957D}"/>
              </a:ext>
            </a:extLst>
          </p:cNvPr>
          <p:cNvSpPr txBox="1"/>
          <p:nvPr/>
        </p:nvSpPr>
        <p:spPr>
          <a:xfrm>
            <a:off x="4789316" y="5536628"/>
            <a:ext cx="2646478" cy="707886"/>
          </a:xfrm>
          <a:prstGeom prst="rect">
            <a:avLst/>
          </a:prstGeom>
          <a:ln>
            <a:solidFill>
              <a:schemeClr val="tx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Asthma-Related Inflammation </a:t>
            </a:r>
          </a:p>
        </p:txBody>
      </p:sp>
      <p:sp>
        <p:nvSpPr>
          <p:cNvPr id="6" name="TextBox 5">
            <a:extLst>
              <a:ext uri="{FF2B5EF4-FFF2-40B4-BE49-F238E27FC236}">
                <a16:creationId xmlns:a16="http://schemas.microsoft.com/office/drawing/2014/main" id="{F42B23E6-22CB-5E18-B37B-3686E6B8FA88}"/>
              </a:ext>
            </a:extLst>
          </p:cNvPr>
          <p:cNvSpPr txBox="1"/>
          <p:nvPr/>
        </p:nvSpPr>
        <p:spPr>
          <a:xfrm>
            <a:off x="7290002" y="4765289"/>
            <a:ext cx="1173927" cy="523220"/>
          </a:xfrm>
          <a:prstGeom prst="rect">
            <a:avLst/>
          </a:prstGeom>
          <a:noFill/>
          <a:ln>
            <a:solidFill>
              <a:schemeClr val="tx2"/>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latin typeface="Lato" panose="020F0502020204030203" pitchFamily="34" charset="0"/>
                <a:ea typeface="Lato" panose="020F0502020204030203" pitchFamily="34" charset="0"/>
                <a:cs typeface="Lato" panose="020F0502020204030203" pitchFamily="34" charset="0"/>
              </a:rPr>
              <a:t>Th2 &amp; Th17 Pathways</a:t>
            </a:r>
            <a:r>
              <a:rPr kumimoji="0" lang="en-US" sz="140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rPr>
              <a:t> </a:t>
            </a:r>
          </a:p>
        </p:txBody>
      </p:sp>
      <p:pic>
        <p:nvPicPr>
          <p:cNvPr id="4" name="Graphic 3" descr="Kitten outline">
            <a:extLst>
              <a:ext uri="{FF2B5EF4-FFF2-40B4-BE49-F238E27FC236}">
                <a16:creationId xmlns:a16="http://schemas.microsoft.com/office/drawing/2014/main" id="{13779CBC-1237-28ED-0D67-80C3032D4E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6194" y="2755424"/>
            <a:ext cx="914400" cy="914400"/>
          </a:xfrm>
          <a:prstGeom prst="rect">
            <a:avLst/>
          </a:prstGeom>
        </p:spPr>
      </p:pic>
      <p:pic>
        <p:nvPicPr>
          <p:cNvPr id="8" name="Graphic 7" descr="Dandelion outline">
            <a:extLst>
              <a:ext uri="{FF2B5EF4-FFF2-40B4-BE49-F238E27FC236}">
                <a16:creationId xmlns:a16="http://schemas.microsoft.com/office/drawing/2014/main" id="{B19D7835-2DEF-3855-EA33-43F3A8F137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64966" y="2512930"/>
            <a:ext cx="914400" cy="914400"/>
          </a:xfrm>
          <a:prstGeom prst="rect">
            <a:avLst/>
          </a:prstGeom>
        </p:spPr>
      </p:pic>
      <p:sp>
        <p:nvSpPr>
          <p:cNvPr id="10" name="Slide Number Placeholder 9">
            <a:extLst>
              <a:ext uri="{FF2B5EF4-FFF2-40B4-BE49-F238E27FC236}">
                <a16:creationId xmlns:a16="http://schemas.microsoft.com/office/drawing/2014/main" id="{DF6B4C54-A380-69CD-12E9-736A7ABE6F5A}"/>
              </a:ext>
            </a:extLst>
          </p:cNvPr>
          <p:cNvSpPr>
            <a:spLocks noGrp="1"/>
          </p:cNvSpPr>
          <p:nvPr>
            <p:ph type="sldNum" sz="quarter" idx="12"/>
          </p:nvPr>
        </p:nvSpPr>
        <p:spPr>
          <a:xfrm>
            <a:off x="838200" y="6489084"/>
            <a:ext cx="2743200" cy="365125"/>
          </a:xfrm>
        </p:spPr>
        <p:txBody>
          <a:bodyPr/>
          <a:lstStyle/>
          <a:p>
            <a:fld id="{65FDF412-A621-3B4E-9F95-30FC65FCEAE4}" type="slidenum">
              <a:rPr lang="en-US" smtClean="0"/>
              <a:t>5</a:t>
            </a:fld>
            <a:endParaRPr lang="en-US"/>
          </a:p>
        </p:txBody>
      </p:sp>
      <p:pic>
        <p:nvPicPr>
          <p:cNvPr id="11" name="Picture 10" descr="A ct scanner machine in a room&#10;&#10;Description automatically generated">
            <a:extLst>
              <a:ext uri="{FF2B5EF4-FFF2-40B4-BE49-F238E27FC236}">
                <a16:creationId xmlns:a16="http://schemas.microsoft.com/office/drawing/2014/main" id="{75C89E7B-03F4-B1AD-63AB-9D0F6231F50E}"/>
              </a:ext>
            </a:extLst>
          </p:cNvPr>
          <p:cNvPicPr>
            <a:picLocks noChangeAspect="1"/>
          </p:cNvPicPr>
          <p:nvPr/>
        </p:nvPicPr>
        <p:blipFill>
          <a:blip r:embed="rId10"/>
          <a:stretch>
            <a:fillRect/>
          </a:stretch>
        </p:blipFill>
        <p:spPr>
          <a:xfrm>
            <a:off x="7506973" y="597745"/>
            <a:ext cx="1692561" cy="1269421"/>
          </a:xfrm>
          <a:prstGeom prst="rect">
            <a:avLst/>
          </a:prstGeom>
          <a:effectLst>
            <a:softEdge rad="86086"/>
          </a:effectLst>
        </p:spPr>
      </p:pic>
      <p:sp>
        <p:nvSpPr>
          <p:cNvPr id="12" name="TextBox 11">
            <a:extLst>
              <a:ext uri="{FF2B5EF4-FFF2-40B4-BE49-F238E27FC236}">
                <a16:creationId xmlns:a16="http://schemas.microsoft.com/office/drawing/2014/main" id="{5B9E26CA-23D0-54C5-19DC-6E1FC294A5A2}"/>
              </a:ext>
            </a:extLst>
          </p:cNvPr>
          <p:cNvSpPr txBox="1"/>
          <p:nvPr/>
        </p:nvSpPr>
        <p:spPr>
          <a:xfrm>
            <a:off x="7546883" y="1552184"/>
            <a:ext cx="1358546" cy="307777"/>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latin typeface="Lato" panose="020F0502020204030203" pitchFamily="34" charset="0"/>
                <a:ea typeface="Lato" panose="020F0502020204030203" pitchFamily="34" charset="0"/>
                <a:cs typeface="Lato" panose="020F0502020204030203" pitchFamily="34" charset="0"/>
              </a:rPr>
              <a:t>PET Brain Scan</a:t>
            </a:r>
            <a:endParaRPr kumimoji="0" lang="en-US" sz="1400" i="0" u="none" strike="noStrike" kern="1200" cap="none" spc="0" normalizeH="0" baseline="0" noProof="0" dirty="0">
              <a:ln>
                <a:noFill/>
              </a:ln>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 name="Title 6">
            <a:extLst>
              <a:ext uri="{FF2B5EF4-FFF2-40B4-BE49-F238E27FC236}">
                <a16:creationId xmlns:a16="http://schemas.microsoft.com/office/drawing/2014/main" id="{A16D0590-20B7-6CCC-270E-8D854037BD65}"/>
              </a:ext>
            </a:extLst>
          </p:cNvPr>
          <p:cNvSpPr txBox="1">
            <a:spLocks/>
          </p:cNvSpPr>
          <p:nvPr/>
        </p:nvSpPr>
        <p:spPr>
          <a:xfrm>
            <a:off x="631710" y="879433"/>
            <a:ext cx="4009294" cy="39120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Kannada MN" pitchFamily="2" charset="0"/>
              </a:rPr>
              <a:t>Hypothesis: </a:t>
            </a:r>
            <a:r>
              <a:rPr lang="en-US" dirty="0">
                <a:solidFill>
                  <a:schemeClr val="accent2">
                    <a:lumMod val="50000"/>
                  </a:schemeClr>
                </a:solidFill>
                <a:latin typeface="Cambria" panose="02040503050406030204" pitchFamily="18" charset="0"/>
                <a:ea typeface="EB Garamond" pitchFamily="2" charset="0"/>
                <a:cs typeface="Kannada MN" pitchFamily="2" charset="0"/>
              </a:rPr>
              <a:t>A</a:t>
            </a:r>
            <a:r>
              <a:rPr kumimoji="0" lang="en-US" b="0" u="none"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Kannada MN" pitchFamily="2" charset="0"/>
              </a:rPr>
              <a:t>cute stress will increase </a:t>
            </a:r>
            <a:r>
              <a:rPr lang="en-US" noProof="0" dirty="0">
                <a:solidFill>
                  <a:schemeClr val="accent2">
                    <a:lumMod val="50000"/>
                  </a:schemeClr>
                </a:solidFill>
                <a:latin typeface="Cambria" panose="02040503050406030204" pitchFamily="18" charset="0"/>
                <a:ea typeface="EB Garamond" pitchFamily="2" charset="0"/>
                <a:cs typeface="Kannada MN" pitchFamily="2" charset="0"/>
              </a:rPr>
              <a:t>pr</a:t>
            </a:r>
            <a:r>
              <a:rPr kumimoji="0" lang="en-US"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Kannada MN" pitchFamily="2" charset="0"/>
              </a:rPr>
              <a:t>ovoked</a:t>
            </a:r>
            <a:r>
              <a:rPr kumimoji="0" lang="en-US" b="0"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Kannada MN" pitchFamily="2" charset="0"/>
              </a:rPr>
              <a: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0"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Kannada MN" pitchFamily="2" charset="0"/>
              </a:rPr>
              <a:t>airway </a:t>
            </a:r>
            <a:r>
              <a:rPr lang="en-US" dirty="0">
                <a:solidFill>
                  <a:schemeClr val="accent2">
                    <a:lumMod val="50000"/>
                  </a:schemeClr>
                </a:solidFill>
                <a:latin typeface="Cambria" panose="02040503050406030204" pitchFamily="18" charset="0"/>
                <a:ea typeface="EB Garamond" pitchFamily="2" charset="0"/>
                <a:cs typeface="Kannada MN" pitchFamily="2" charset="0"/>
              </a:rPr>
              <a:t>inflammation</a:t>
            </a:r>
            <a:r>
              <a:rPr kumimoji="0" lang="en-US" b="0"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Kannada MN" pitchFamily="2" charset="0"/>
              </a:rPr>
              <a:t> </a:t>
            </a:r>
            <a:endParaRPr kumimoji="0" lang="en-US" b="0" u="none" strike="noStrike" kern="1200" spc="0" normalizeH="0" baseline="0" noProof="0" dirty="0">
              <a:ln>
                <a:noFill/>
              </a:ln>
              <a:solidFill>
                <a:schemeClr val="accent2">
                  <a:lumMod val="50000"/>
                </a:schemeClr>
              </a:solidFill>
              <a:effectLst/>
              <a:uLnTx/>
              <a:uFillTx/>
              <a:latin typeface="Cambria" panose="02040503050406030204" pitchFamily="18" charset="0"/>
              <a:ea typeface="EB Garamond" pitchFamily="2" charset="0"/>
              <a:cs typeface="Kannada MN" pitchFamily="2" charset="0"/>
            </a:endParaRPr>
          </a:p>
        </p:txBody>
      </p:sp>
      <p:grpSp>
        <p:nvGrpSpPr>
          <p:cNvPr id="7" name="Group 6">
            <a:extLst>
              <a:ext uri="{FF2B5EF4-FFF2-40B4-BE49-F238E27FC236}">
                <a16:creationId xmlns:a16="http://schemas.microsoft.com/office/drawing/2014/main" id="{547C14BB-CC24-3A72-3110-99FF7ADE86FE}"/>
              </a:ext>
            </a:extLst>
          </p:cNvPr>
          <p:cNvGrpSpPr/>
          <p:nvPr/>
        </p:nvGrpSpPr>
        <p:grpSpPr>
          <a:xfrm>
            <a:off x="1199728" y="6489084"/>
            <a:ext cx="2973489" cy="365125"/>
            <a:chOff x="5108" y="0"/>
            <a:chExt cx="2973489" cy="365125"/>
          </a:xfrm>
          <a:solidFill>
            <a:srgbClr val="24383F"/>
          </a:solidFill>
        </p:grpSpPr>
        <p:sp>
          <p:nvSpPr>
            <p:cNvPr id="9" name="Chevron 8">
              <a:extLst>
                <a:ext uri="{FF2B5EF4-FFF2-40B4-BE49-F238E27FC236}">
                  <a16:creationId xmlns:a16="http://schemas.microsoft.com/office/drawing/2014/main" id="{70B7ABF7-720B-97BE-CDD8-366E10456C4E}"/>
                </a:ext>
              </a:extLst>
            </p:cNvPr>
            <p:cNvSpPr/>
            <p:nvPr/>
          </p:nvSpPr>
          <p:spPr>
            <a:xfrm>
              <a:off x="5108"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13" name="Chevron 4">
              <a:extLst>
                <a:ext uri="{FF2B5EF4-FFF2-40B4-BE49-F238E27FC236}">
                  <a16:creationId xmlns:a16="http://schemas.microsoft.com/office/drawing/2014/main" id="{2245B945-85F3-9D42-28E0-B8F10DF51CB3}"/>
                </a:ext>
              </a:extLst>
            </p:cNvPr>
            <p:cNvSpPr txBox="1"/>
            <p:nvPr/>
          </p:nvSpPr>
          <p:spPr>
            <a:xfrm>
              <a:off x="187671"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14" name="Group 13">
            <a:extLst>
              <a:ext uri="{FF2B5EF4-FFF2-40B4-BE49-F238E27FC236}">
                <a16:creationId xmlns:a16="http://schemas.microsoft.com/office/drawing/2014/main" id="{F032ECE9-6890-DEE6-78F0-2CA33E487F7E}"/>
              </a:ext>
            </a:extLst>
          </p:cNvPr>
          <p:cNvGrpSpPr/>
          <p:nvPr/>
        </p:nvGrpSpPr>
        <p:grpSpPr>
          <a:xfrm>
            <a:off x="3875869" y="6489084"/>
            <a:ext cx="2973489" cy="365125"/>
            <a:chOff x="2681249" y="0"/>
            <a:chExt cx="2973489" cy="365125"/>
          </a:xfrm>
        </p:grpSpPr>
        <p:sp>
          <p:nvSpPr>
            <p:cNvPr id="15" name="Chevron 14">
              <a:extLst>
                <a:ext uri="{FF2B5EF4-FFF2-40B4-BE49-F238E27FC236}">
                  <a16:creationId xmlns:a16="http://schemas.microsoft.com/office/drawing/2014/main" id="{95F42F34-9E4E-53EF-EE8B-031668FC49A3}"/>
                </a:ext>
              </a:extLst>
            </p:cNvPr>
            <p:cNvSpPr/>
            <p:nvPr/>
          </p:nvSpPr>
          <p:spPr>
            <a:xfrm>
              <a:off x="2681249" y="0"/>
              <a:ext cx="2973489" cy="365125"/>
            </a:xfrm>
            <a:prstGeom prst="chevron">
              <a:avLst/>
            </a:prstGeom>
            <a:solidFill>
              <a:schemeClr val="bg1">
                <a:lumMod val="75000"/>
              </a:schemeClr>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8" name="Chevron 6">
              <a:extLst>
                <a:ext uri="{FF2B5EF4-FFF2-40B4-BE49-F238E27FC236}">
                  <a16:creationId xmlns:a16="http://schemas.microsoft.com/office/drawing/2014/main" id="{6C777838-C880-87F4-896B-B308579B0F0E}"/>
                </a:ext>
              </a:extLst>
            </p:cNvPr>
            <p:cNvSpPr txBox="1"/>
            <p:nvPr/>
          </p:nvSpPr>
          <p:spPr>
            <a:xfrm>
              <a:off x="2863812" y="0"/>
              <a:ext cx="2608364" cy="3651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19" name="Group 18">
            <a:extLst>
              <a:ext uri="{FF2B5EF4-FFF2-40B4-BE49-F238E27FC236}">
                <a16:creationId xmlns:a16="http://schemas.microsoft.com/office/drawing/2014/main" id="{464EA18B-F2CD-9C15-1D74-CB55D9793287}"/>
              </a:ext>
            </a:extLst>
          </p:cNvPr>
          <p:cNvGrpSpPr/>
          <p:nvPr/>
        </p:nvGrpSpPr>
        <p:grpSpPr>
          <a:xfrm>
            <a:off x="6552010" y="6489084"/>
            <a:ext cx="2973489" cy="365125"/>
            <a:chOff x="5357390" y="0"/>
            <a:chExt cx="2973489" cy="365125"/>
          </a:xfrm>
          <a:solidFill>
            <a:srgbClr val="BFBFBF"/>
          </a:solidFill>
        </p:grpSpPr>
        <p:sp>
          <p:nvSpPr>
            <p:cNvPr id="20" name="Chevron 19">
              <a:extLst>
                <a:ext uri="{FF2B5EF4-FFF2-40B4-BE49-F238E27FC236}">
                  <a16:creationId xmlns:a16="http://schemas.microsoft.com/office/drawing/2014/main" id="{BC03AF61-DA16-970E-F329-377AEC0D5E79}"/>
                </a:ext>
              </a:extLst>
            </p:cNvPr>
            <p:cNvSpPr/>
            <p:nvPr/>
          </p:nvSpPr>
          <p:spPr>
            <a:xfrm>
              <a:off x="5357390"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21" name="Chevron 8">
              <a:extLst>
                <a:ext uri="{FF2B5EF4-FFF2-40B4-BE49-F238E27FC236}">
                  <a16:creationId xmlns:a16="http://schemas.microsoft.com/office/drawing/2014/main" id="{E85C990C-900C-C4B5-B4CC-AA803BF7E8D5}"/>
                </a:ext>
              </a:extLst>
            </p:cNvPr>
            <p:cNvSpPr txBox="1"/>
            <p:nvPr/>
          </p:nvSpPr>
          <p:spPr>
            <a:xfrm>
              <a:off x="5539953"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Results</a:t>
              </a:r>
            </a:p>
          </p:txBody>
        </p:sp>
      </p:grpSp>
      <p:grpSp>
        <p:nvGrpSpPr>
          <p:cNvPr id="22" name="Group 21">
            <a:extLst>
              <a:ext uri="{FF2B5EF4-FFF2-40B4-BE49-F238E27FC236}">
                <a16:creationId xmlns:a16="http://schemas.microsoft.com/office/drawing/2014/main" id="{458E7747-D13C-F00F-26A3-7562AC967872}"/>
              </a:ext>
            </a:extLst>
          </p:cNvPr>
          <p:cNvGrpSpPr/>
          <p:nvPr/>
        </p:nvGrpSpPr>
        <p:grpSpPr>
          <a:xfrm>
            <a:off x="9233259" y="6489084"/>
            <a:ext cx="2973489" cy="365125"/>
            <a:chOff x="8038639" y="0"/>
            <a:chExt cx="2973489" cy="365125"/>
          </a:xfrm>
          <a:solidFill>
            <a:srgbClr val="BFBFBF"/>
          </a:solidFill>
        </p:grpSpPr>
        <p:sp>
          <p:nvSpPr>
            <p:cNvPr id="23" name="Chevron 22">
              <a:extLst>
                <a:ext uri="{FF2B5EF4-FFF2-40B4-BE49-F238E27FC236}">
                  <a16:creationId xmlns:a16="http://schemas.microsoft.com/office/drawing/2014/main" id="{1108EDC5-DBEA-CF5A-3269-34B50BF58D83}"/>
                </a:ext>
              </a:extLst>
            </p:cNvPr>
            <p:cNvSpPr/>
            <p:nvPr/>
          </p:nvSpPr>
          <p:spPr>
            <a:xfrm>
              <a:off x="8038639"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24" name="Chevron 10">
              <a:extLst>
                <a:ext uri="{FF2B5EF4-FFF2-40B4-BE49-F238E27FC236}">
                  <a16:creationId xmlns:a16="http://schemas.microsoft.com/office/drawing/2014/main" id="{76D1B895-9130-F79B-7A94-B9373EEA5385}"/>
                </a:ext>
              </a:extLst>
            </p:cNvPr>
            <p:cNvSpPr txBox="1"/>
            <p:nvPr/>
          </p:nvSpPr>
          <p:spPr>
            <a:xfrm>
              <a:off x="822120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
        <p:nvSpPr>
          <p:cNvPr id="16" name="TextBox 15">
            <a:extLst>
              <a:ext uri="{FF2B5EF4-FFF2-40B4-BE49-F238E27FC236}">
                <a16:creationId xmlns:a16="http://schemas.microsoft.com/office/drawing/2014/main" id="{32EA09A0-4E43-DF01-B328-51332E34521F}"/>
              </a:ext>
            </a:extLst>
          </p:cNvPr>
          <p:cNvSpPr txBox="1"/>
          <p:nvPr/>
        </p:nvSpPr>
        <p:spPr>
          <a:xfrm>
            <a:off x="7704328" y="6289029"/>
            <a:ext cx="4502420" cy="200055"/>
          </a:xfrm>
          <a:prstGeom prst="rect">
            <a:avLst/>
          </a:prstGeom>
          <a:noFill/>
        </p:spPr>
        <p:txBody>
          <a:bodyPr wrap="square" rtlCol="0">
            <a:spAutoFit/>
          </a:bodyPr>
          <a:lstStyle/>
          <a:p>
            <a:pPr algn="r"/>
            <a:r>
              <a:rPr lang="en-US" sz="700" b="1" dirty="0">
                <a:latin typeface="Lato" panose="020F0502020204030203" pitchFamily="34" charset="0"/>
                <a:ea typeface="Lato" panose="020F0502020204030203" pitchFamily="34" charset="0"/>
                <a:cs typeface="Lato" panose="020F0502020204030203" pitchFamily="34" charset="0"/>
              </a:rPr>
              <a:t>Image</a:t>
            </a:r>
            <a:r>
              <a:rPr lang="en-US" sz="700" dirty="0">
                <a:latin typeface="Lato" panose="020F0502020204030203" pitchFamily="34" charset="0"/>
                <a:ea typeface="Lato" panose="020F0502020204030203" pitchFamily="34" charset="0"/>
                <a:cs typeface="Lato" panose="020F0502020204030203" pitchFamily="34" charset="0"/>
              </a:rPr>
              <a:t>: </a:t>
            </a:r>
            <a:r>
              <a:rPr lang="en-US" sz="700" i="1" dirty="0">
                <a:latin typeface="Lato" panose="020F0502020204030203" pitchFamily="34" charset="0"/>
                <a:ea typeface="Lato" panose="020F0502020204030203" pitchFamily="34" charset="0"/>
                <a:cs typeface="Lato" panose="020F0502020204030203" pitchFamily="34" charset="0"/>
              </a:rPr>
              <a:t>https://</a:t>
            </a:r>
            <a:r>
              <a:rPr lang="en-US" sz="700" i="1" dirty="0" err="1">
                <a:latin typeface="Lato" panose="020F0502020204030203" pitchFamily="34" charset="0"/>
                <a:ea typeface="Lato" panose="020F0502020204030203" pitchFamily="34" charset="0"/>
                <a:cs typeface="Lato" panose="020F0502020204030203" pitchFamily="34" charset="0"/>
              </a:rPr>
              <a:t>www.siemens-healthineers.com</a:t>
            </a:r>
            <a:r>
              <a:rPr lang="en-US" sz="700" i="1" dirty="0">
                <a:latin typeface="Lato" panose="020F0502020204030203" pitchFamily="34" charset="0"/>
                <a:ea typeface="Lato" panose="020F0502020204030203" pitchFamily="34" charset="0"/>
                <a:cs typeface="Lato" panose="020F0502020204030203" pitchFamily="34" charset="0"/>
              </a:rPr>
              <a:t>/</a:t>
            </a:r>
            <a:r>
              <a:rPr lang="en-US" sz="700" i="1" dirty="0" err="1">
                <a:latin typeface="Lato" panose="020F0502020204030203" pitchFamily="34" charset="0"/>
                <a:ea typeface="Lato" panose="020F0502020204030203" pitchFamily="34" charset="0"/>
                <a:cs typeface="Lato" panose="020F0502020204030203" pitchFamily="34" charset="0"/>
              </a:rPr>
              <a:t>en</a:t>
            </a:r>
            <a:r>
              <a:rPr lang="en-US" sz="700" i="1" dirty="0">
                <a:latin typeface="Lato" panose="020F0502020204030203" pitchFamily="34" charset="0"/>
                <a:ea typeface="Lato" panose="020F0502020204030203" pitchFamily="34" charset="0"/>
                <a:cs typeface="Lato" panose="020F0502020204030203" pitchFamily="34" charset="0"/>
              </a:rPr>
              <a:t>-us/molecular-imaging/pet-</a:t>
            </a:r>
            <a:r>
              <a:rPr lang="en-US" sz="700" i="1" dirty="0" err="1">
                <a:latin typeface="Lato" panose="020F0502020204030203" pitchFamily="34" charset="0"/>
                <a:ea typeface="Lato" panose="020F0502020204030203" pitchFamily="34" charset="0"/>
                <a:cs typeface="Lato" panose="020F0502020204030203" pitchFamily="34" charset="0"/>
              </a:rPr>
              <a:t>ct</a:t>
            </a:r>
            <a:r>
              <a:rPr lang="en-US" sz="700" i="1" dirty="0">
                <a:latin typeface="Lato" panose="020F0502020204030203" pitchFamily="34" charset="0"/>
                <a:ea typeface="Lato" panose="020F0502020204030203" pitchFamily="34" charset="0"/>
                <a:cs typeface="Lato" panose="020F0502020204030203" pitchFamily="34" charset="0"/>
              </a:rPr>
              <a:t>/biograph-vision </a:t>
            </a:r>
          </a:p>
        </p:txBody>
      </p:sp>
    </p:spTree>
    <p:extLst>
      <p:ext uri="{BB962C8B-B14F-4D97-AF65-F5344CB8AC3E}">
        <p14:creationId xmlns:p14="http://schemas.microsoft.com/office/powerpoint/2010/main" val="405211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up)">
                                      <p:cBhvr>
                                        <p:cTn id="11" dur="500"/>
                                        <p:tgtEl>
                                          <p:spTgt spid="62"/>
                                        </p:tgtEl>
                                      </p:cBhvr>
                                    </p:animEffec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74"/>
                                        </p:tgtEl>
                                        <p:attrNameLst>
                                          <p:attrName>style.visibility</p:attrName>
                                        </p:attrNameLst>
                                      </p:cBhvr>
                                      <p:to>
                                        <p:strVal val="visible"/>
                                      </p:to>
                                    </p:set>
                                  </p:childTnLst>
                                </p:cTn>
                              </p:par>
                              <p:par>
                                <p:cTn id="28" presetID="1" presetClass="entr" presetSubtype="0" fill="hold" grpId="0" nodeType="withEffect">
                                  <p:stCondLst>
                                    <p:cond delay="100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73"/>
                                        </p:tgtEl>
                                        <p:attrNameLst>
                                          <p:attrName>style.visibility</p:attrName>
                                        </p:attrNameLst>
                                      </p:cBhvr>
                                      <p:to>
                                        <p:strVal val="visible"/>
                                      </p:to>
                                    </p:set>
                                  </p:childTnLst>
                                </p:cTn>
                              </p:par>
                              <p:par>
                                <p:cTn id="46" presetID="22" presetClass="entr" presetSubtype="1"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wipe(up)">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7" grpId="0"/>
      <p:bldP spid="74" grpId="0" animBg="1"/>
      <p:bldP spid="5" grpId="0" animBg="1"/>
      <p:bldP spid="3" grpId="0" animBg="1"/>
      <p:bldP spid="6"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ent Placeholder 7">
            <a:extLst>
              <a:ext uri="{FF2B5EF4-FFF2-40B4-BE49-F238E27FC236}">
                <a16:creationId xmlns:a16="http://schemas.microsoft.com/office/drawing/2014/main" id="{DB4D07D0-565C-B38C-B157-49B98CF3704A}"/>
              </a:ext>
            </a:extLst>
          </p:cNvPr>
          <p:cNvSpPr txBox="1">
            <a:spLocks/>
          </p:cNvSpPr>
          <p:nvPr/>
        </p:nvSpPr>
        <p:spPr>
          <a:xfrm>
            <a:off x="1633758" y="2098650"/>
            <a:ext cx="3405225" cy="567437"/>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None/>
              <a:defRPr/>
            </a:pPr>
            <a:r>
              <a:rPr lang="en-US" sz="1900" dirty="0">
                <a:solidFill>
                  <a:srgbClr val="E08F43"/>
                </a:solidFill>
                <a:latin typeface="Lato" panose="020F0502020204030203" pitchFamily="34" charset="0"/>
                <a:ea typeface="Lato" panose="020F0502020204030203" pitchFamily="34" charset="0"/>
                <a:cs typeface="Lato" panose="020F0502020204030203" pitchFamily="34" charset="0"/>
              </a:rPr>
              <a:t>Psychosocial Stress</a:t>
            </a:r>
            <a:r>
              <a:rPr lang="en-US" sz="1900" dirty="0">
                <a:solidFill>
                  <a:srgbClr val="000000"/>
                </a:solidFill>
                <a:latin typeface="Lato" panose="020F0502020204030203" pitchFamily="34" charset="0"/>
                <a:ea typeface="Lato" panose="020F0502020204030203" pitchFamily="34" charset="0"/>
                <a:cs typeface="Lato" panose="020F0502020204030203" pitchFamily="34" charset="0"/>
              </a:rPr>
              <a:t> </a:t>
            </a:r>
            <a:r>
              <a:rPr kumimoji="0" lang="en-US" sz="19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Task</a:t>
            </a:r>
          </a:p>
        </p:txBody>
      </p:sp>
      <p:cxnSp>
        <p:nvCxnSpPr>
          <p:cNvPr id="4" name="Straight Connector 3">
            <a:extLst>
              <a:ext uri="{FF2B5EF4-FFF2-40B4-BE49-F238E27FC236}">
                <a16:creationId xmlns:a16="http://schemas.microsoft.com/office/drawing/2014/main" id="{341F1F19-CB72-BC68-8B69-080CC33AF7F7}"/>
              </a:ext>
            </a:extLst>
          </p:cNvPr>
          <p:cNvCxnSpPr>
            <a:cxnSpLocks/>
          </p:cNvCxnSpPr>
          <p:nvPr/>
        </p:nvCxnSpPr>
        <p:spPr>
          <a:xfrm>
            <a:off x="1634797" y="2775415"/>
            <a:ext cx="1009524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C69513D-0122-D6CB-2107-4E8D65D77758}"/>
              </a:ext>
            </a:extLst>
          </p:cNvPr>
          <p:cNvCxnSpPr/>
          <p:nvPr/>
        </p:nvCxnSpPr>
        <p:spPr>
          <a:xfrm>
            <a:off x="4802961" y="2534115"/>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D158F4-B571-BFE9-7AF1-B0D49E60FEAA}"/>
              </a:ext>
            </a:extLst>
          </p:cNvPr>
          <p:cNvCxnSpPr/>
          <p:nvPr/>
        </p:nvCxnSpPr>
        <p:spPr>
          <a:xfrm>
            <a:off x="1636537" y="2540465"/>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a16="http://schemas.microsoft.com/office/drawing/2014/main" id="{BB2CF7C4-519F-252F-0BF7-73753CCA4E83}"/>
              </a:ext>
            </a:extLst>
          </p:cNvPr>
          <p:cNvSpPr txBox="1">
            <a:spLocks/>
          </p:cNvSpPr>
          <p:nvPr/>
        </p:nvSpPr>
        <p:spPr>
          <a:xfrm>
            <a:off x="3025749" y="2769065"/>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30min</a:t>
            </a:r>
          </a:p>
        </p:txBody>
      </p:sp>
      <p:sp>
        <p:nvSpPr>
          <p:cNvPr id="3" name="Title 6">
            <a:extLst>
              <a:ext uri="{FF2B5EF4-FFF2-40B4-BE49-F238E27FC236}">
                <a16:creationId xmlns:a16="http://schemas.microsoft.com/office/drawing/2014/main" id="{42A31BDD-A92F-D606-8870-0A8D21C1E91B}"/>
              </a:ext>
            </a:extLst>
          </p:cNvPr>
          <p:cNvSpPr txBox="1">
            <a:spLocks/>
          </p:cNvSpPr>
          <p:nvPr/>
        </p:nvSpPr>
        <p:spPr>
          <a:xfrm>
            <a:off x="628294" y="562540"/>
            <a:ext cx="10725505" cy="12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Within-Subjects Design</a:t>
            </a:r>
          </a:p>
        </p:txBody>
      </p:sp>
      <p:sp>
        <p:nvSpPr>
          <p:cNvPr id="7" name="Slide Number Placeholder 6">
            <a:extLst>
              <a:ext uri="{FF2B5EF4-FFF2-40B4-BE49-F238E27FC236}">
                <a16:creationId xmlns:a16="http://schemas.microsoft.com/office/drawing/2014/main" id="{48DAB947-AE29-5AF4-5CBA-8DD43AFFD5A6}"/>
              </a:ext>
            </a:extLst>
          </p:cNvPr>
          <p:cNvSpPr>
            <a:spLocks noGrp="1"/>
          </p:cNvSpPr>
          <p:nvPr>
            <p:ph type="sldNum" sz="quarter" idx="12"/>
          </p:nvPr>
        </p:nvSpPr>
        <p:spPr>
          <a:xfrm>
            <a:off x="838200" y="6478585"/>
            <a:ext cx="2743200" cy="365125"/>
          </a:xfrm>
        </p:spPr>
        <p:txBody>
          <a:bodyPr/>
          <a:lstStyle/>
          <a:p>
            <a:fld id="{65FDF412-A621-3B4E-9F95-30FC65FCEAE4}" type="slidenum">
              <a:rPr lang="en-US" smtClean="0"/>
              <a:t>6</a:t>
            </a:fld>
            <a:endParaRPr lang="en-US" dirty="0"/>
          </a:p>
        </p:txBody>
      </p:sp>
      <p:cxnSp>
        <p:nvCxnSpPr>
          <p:cNvPr id="12" name="Straight Connector 11">
            <a:extLst>
              <a:ext uri="{FF2B5EF4-FFF2-40B4-BE49-F238E27FC236}">
                <a16:creationId xmlns:a16="http://schemas.microsoft.com/office/drawing/2014/main" id="{B829555B-3DE0-8076-BA73-2F05A2E8D327}"/>
              </a:ext>
            </a:extLst>
          </p:cNvPr>
          <p:cNvCxnSpPr>
            <a:cxnSpLocks/>
          </p:cNvCxnSpPr>
          <p:nvPr/>
        </p:nvCxnSpPr>
        <p:spPr>
          <a:xfrm>
            <a:off x="1633760" y="5245309"/>
            <a:ext cx="1009524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D38815-B98F-FB44-B7C9-EE7A335D666A}"/>
              </a:ext>
            </a:extLst>
          </p:cNvPr>
          <p:cNvCxnSpPr/>
          <p:nvPr/>
        </p:nvCxnSpPr>
        <p:spPr>
          <a:xfrm>
            <a:off x="4801924" y="5004009"/>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287A92-5FA1-126D-A5B9-163D6A807D49}"/>
              </a:ext>
            </a:extLst>
          </p:cNvPr>
          <p:cNvCxnSpPr/>
          <p:nvPr/>
        </p:nvCxnSpPr>
        <p:spPr>
          <a:xfrm>
            <a:off x="1635500" y="5010359"/>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7">
            <a:extLst>
              <a:ext uri="{FF2B5EF4-FFF2-40B4-BE49-F238E27FC236}">
                <a16:creationId xmlns:a16="http://schemas.microsoft.com/office/drawing/2014/main" id="{67B24F3E-3715-AD3D-00E3-B4D6E6A099DD}"/>
              </a:ext>
            </a:extLst>
          </p:cNvPr>
          <p:cNvSpPr txBox="1">
            <a:spLocks/>
          </p:cNvSpPr>
          <p:nvPr/>
        </p:nvSpPr>
        <p:spPr>
          <a:xfrm>
            <a:off x="3024712" y="5238959"/>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30min</a:t>
            </a:r>
          </a:p>
        </p:txBody>
      </p:sp>
      <p:sp>
        <p:nvSpPr>
          <p:cNvPr id="71" name="TextBox 70">
            <a:extLst>
              <a:ext uri="{FF2B5EF4-FFF2-40B4-BE49-F238E27FC236}">
                <a16:creationId xmlns:a16="http://schemas.microsoft.com/office/drawing/2014/main" id="{98A2C5D6-37AF-740A-6C4B-55B3947E4080}"/>
              </a:ext>
            </a:extLst>
          </p:cNvPr>
          <p:cNvSpPr txBox="1"/>
          <p:nvPr/>
        </p:nvSpPr>
        <p:spPr>
          <a:xfrm>
            <a:off x="-70062" y="4590744"/>
            <a:ext cx="1816523" cy="369332"/>
          </a:xfrm>
          <a:prstGeom prst="rect">
            <a:avLst/>
          </a:prstGeom>
          <a:noFill/>
        </p:spPr>
        <p:txBody>
          <a:bodyPr wrap="none" rtlCol="0">
            <a:spAutoFit/>
          </a:bodyPr>
          <a:lstStyle/>
          <a:p>
            <a:r>
              <a:rPr lang="en-US" b="1" dirty="0">
                <a:solidFill>
                  <a:srgbClr val="374D55"/>
                </a:solidFill>
                <a:latin typeface="Lato" panose="020F0502020204030203" pitchFamily="34" charset="0"/>
                <a:ea typeface="Lato" panose="020F0502020204030203" pitchFamily="34" charset="0"/>
                <a:cs typeface="Lato" panose="020F0502020204030203" pitchFamily="34" charset="0"/>
              </a:rPr>
              <a:t>CONTROL Visit</a:t>
            </a:r>
          </a:p>
        </p:txBody>
      </p:sp>
      <p:sp>
        <p:nvSpPr>
          <p:cNvPr id="73" name="TextBox 72">
            <a:extLst>
              <a:ext uri="{FF2B5EF4-FFF2-40B4-BE49-F238E27FC236}">
                <a16:creationId xmlns:a16="http://schemas.microsoft.com/office/drawing/2014/main" id="{42A62ED9-51D8-BDB9-6C05-198F26269CD0}"/>
              </a:ext>
            </a:extLst>
          </p:cNvPr>
          <p:cNvSpPr txBox="1"/>
          <p:nvPr/>
        </p:nvSpPr>
        <p:spPr>
          <a:xfrm>
            <a:off x="0" y="1974740"/>
            <a:ext cx="1507144" cy="369332"/>
          </a:xfrm>
          <a:prstGeom prst="rect">
            <a:avLst/>
          </a:prstGeom>
          <a:noFill/>
        </p:spPr>
        <p:txBody>
          <a:bodyPr wrap="none" rtlCol="0">
            <a:spAutoFit/>
          </a:bodyPr>
          <a:lstStyle/>
          <a:p>
            <a:r>
              <a:rPr lang="en-US" b="1" dirty="0">
                <a:solidFill>
                  <a:srgbClr val="E08F43"/>
                </a:solidFill>
                <a:latin typeface="Lato" panose="020F0502020204030203" pitchFamily="34" charset="0"/>
                <a:ea typeface="Lato" panose="020F0502020204030203" pitchFamily="34" charset="0"/>
                <a:cs typeface="Lato" panose="020F0502020204030203" pitchFamily="34" charset="0"/>
              </a:rPr>
              <a:t>STRESS Visit</a:t>
            </a:r>
          </a:p>
        </p:txBody>
      </p:sp>
      <p:sp>
        <p:nvSpPr>
          <p:cNvPr id="76" name="Content Placeholder 7">
            <a:extLst>
              <a:ext uri="{FF2B5EF4-FFF2-40B4-BE49-F238E27FC236}">
                <a16:creationId xmlns:a16="http://schemas.microsoft.com/office/drawing/2014/main" id="{AF38A221-52B5-8A9A-BF4F-CC8B778C5635}"/>
              </a:ext>
            </a:extLst>
          </p:cNvPr>
          <p:cNvSpPr txBox="1">
            <a:spLocks/>
          </p:cNvSpPr>
          <p:nvPr/>
        </p:nvSpPr>
        <p:spPr>
          <a:xfrm>
            <a:off x="1633757" y="4605989"/>
            <a:ext cx="3405225" cy="567437"/>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None/>
              <a:defRPr/>
            </a:pPr>
            <a:r>
              <a:rPr lang="en-US" sz="1900" dirty="0">
                <a:solidFill>
                  <a:srgbClr val="374D55"/>
                </a:solidFill>
                <a:latin typeface="Lato" panose="020F0502020204030203" pitchFamily="34" charset="0"/>
                <a:ea typeface="Lato" panose="020F0502020204030203" pitchFamily="34" charset="0"/>
                <a:cs typeface="Lato" panose="020F0502020204030203" pitchFamily="34" charset="0"/>
              </a:rPr>
              <a:t>Control </a:t>
            </a:r>
            <a:r>
              <a:rPr kumimoji="0" lang="en-US" sz="19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Task</a:t>
            </a:r>
          </a:p>
        </p:txBody>
      </p:sp>
      <p:grpSp>
        <p:nvGrpSpPr>
          <p:cNvPr id="2" name="Group 1">
            <a:extLst>
              <a:ext uri="{FF2B5EF4-FFF2-40B4-BE49-F238E27FC236}">
                <a16:creationId xmlns:a16="http://schemas.microsoft.com/office/drawing/2014/main" id="{9C96E815-9FD5-DD26-495D-EAC7FC87459F}"/>
              </a:ext>
            </a:extLst>
          </p:cNvPr>
          <p:cNvGrpSpPr/>
          <p:nvPr/>
        </p:nvGrpSpPr>
        <p:grpSpPr>
          <a:xfrm>
            <a:off x="1184980" y="6487040"/>
            <a:ext cx="2973489" cy="365125"/>
            <a:chOff x="5108" y="0"/>
            <a:chExt cx="2973489" cy="365125"/>
          </a:xfrm>
          <a:solidFill>
            <a:srgbClr val="BFBFBF"/>
          </a:solidFill>
        </p:grpSpPr>
        <p:sp>
          <p:nvSpPr>
            <p:cNvPr id="9" name="Chevron 8">
              <a:extLst>
                <a:ext uri="{FF2B5EF4-FFF2-40B4-BE49-F238E27FC236}">
                  <a16:creationId xmlns:a16="http://schemas.microsoft.com/office/drawing/2014/main" id="{38BA442B-76F1-F053-096B-629243B40CA4}"/>
                </a:ext>
              </a:extLst>
            </p:cNvPr>
            <p:cNvSpPr/>
            <p:nvPr/>
          </p:nvSpPr>
          <p:spPr>
            <a:xfrm>
              <a:off x="5108"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11" name="Chevron 4">
              <a:extLst>
                <a:ext uri="{FF2B5EF4-FFF2-40B4-BE49-F238E27FC236}">
                  <a16:creationId xmlns:a16="http://schemas.microsoft.com/office/drawing/2014/main" id="{06E358D6-245B-8D7C-DE3A-274812F12AE0}"/>
                </a:ext>
              </a:extLst>
            </p:cNvPr>
            <p:cNvSpPr txBox="1"/>
            <p:nvPr/>
          </p:nvSpPr>
          <p:spPr>
            <a:xfrm>
              <a:off x="187671"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15" name="Group 14">
            <a:extLst>
              <a:ext uri="{FF2B5EF4-FFF2-40B4-BE49-F238E27FC236}">
                <a16:creationId xmlns:a16="http://schemas.microsoft.com/office/drawing/2014/main" id="{C9BED25F-8FD3-94AD-4A1A-DF73539A5D8F}"/>
              </a:ext>
            </a:extLst>
          </p:cNvPr>
          <p:cNvGrpSpPr/>
          <p:nvPr/>
        </p:nvGrpSpPr>
        <p:grpSpPr>
          <a:xfrm>
            <a:off x="3861121" y="6487040"/>
            <a:ext cx="2973489" cy="365125"/>
            <a:chOff x="2681249" y="0"/>
            <a:chExt cx="2973489" cy="365125"/>
          </a:xfrm>
          <a:solidFill>
            <a:srgbClr val="24383F"/>
          </a:solidFill>
        </p:grpSpPr>
        <p:sp>
          <p:nvSpPr>
            <p:cNvPr id="22" name="Chevron 21">
              <a:extLst>
                <a:ext uri="{FF2B5EF4-FFF2-40B4-BE49-F238E27FC236}">
                  <a16:creationId xmlns:a16="http://schemas.microsoft.com/office/drawing/2014/main" id="{579D728C-46E9-CE1B-6FEC-5143E4232995}"/>
                </a:ext>
              </a:extLst>
            </p:cNvPr>
            <p:cNvSpPr/>
            <p:nvPr/>
          </p:nvSpPr>
          <p:spPr>
            <a:xfrm>
              <a:off x="2681249" y="0"/>
              <a:ext cx="2973489" cy="365125"/>
            </a:xfrm>
            <a:prstGeom prst="chevron">
              <a:avLst/>
            </a:prstGeom>
            <a:solidFill>
              <a:srgbClr val="24383F"/>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41" name="Chevron 6">
              <a:extLst>
                <a:ext uri="{FF2B5EF4-FFF2-40B4-BE49-F238E27FC236}">
                  <a16:creationId xmlns:a16="http://schemas.microsoft.com/office/drawing/2014/main" id="{E8FB75C0-1C44-DF6B-708F-6D2B88D75622}"/>
                </a:ext>
              </a:extLst>
            </p:cNvPr>
            <p:cNvSpPr txBox="1"/>
            <p:nvPr/>
          </p:nvSpPr>
          <p:spPr>
            <a:xfrm>
              <a:off x="286381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42" name="Group 41">
            <a:extLst>
              <a:ext uri="{FF2B5EF4-FFF2-40B4-BE49-F238E27FC236}">
                <a16:creationId xmlns:a16="http://schemas.microsoft.com/office/drawing/2014/main" id="{49243F59-9CCE-C619-62A5-37E9A688E113}"/>
              </a:ext>
            </a:extLst>
          </p:cNvPr>
          <p:cNvGrpSpPr/>
          <p:nvPr/>
        </p:nvGrpSpPr>
        <p:grpSpPr>
          <a:xfrm>
            <a:off x="6537262" y="6487040"/>
            <a:ext cx="2973489" cy="365125"/>
            <a:chOff x="5357390" y="0"/>
            <a:chExt cx="2973489" cy="365125"/>
          </a:xfrm>
          <a:solidFill>
            <a:srgbClr val="BFBFBF"/>
          </a:solidFill>
        </p:grpSpPr>
        <p:sp>
          <p:nvSpPr>
            <p:cNvPr id="43" name="Chevron 42">
              <a:extLst>
                <a:ext uri="{FF2B5EF4-FFF2-40B4-BE49-F238E27FC236}">
                  <a16:creationId xmlns:a16="http://schemas.microsoft.com/office/drawing/2014/main" id="{76444C86-6EA9-6724-5AD8-F5413862FBB1}"/>
                </a:ext>
              </a:extLst>
            </p:cNvPr>
            <p:cNvSpPr/>
            <p:nvPr/>
          </p:nvSpPr>
          <p:spPr>
            <a:xfrm>
              <a:off x="5357390"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44" name="Chevron 8">
              <a:extLst>
                <a:ext uri="{FF2B5EF4-FFF2-40B4-BE49-F238E27FC236}">
                  <a16:creationId xmlns:a16="http://schemas.microsoft.com/office/drawing/2014/main" id="{1B2B8325-9EBF-0828-4CF6-08E6E49A454C}"/>
                </a:ext>
              </a:extLst>
            </p:cNvPr>
            <p:cNvSpPr txBox="1"/>
            <p:nvPr/>
          </p:nvSpPr>
          <p:spPr>
            <a:xfrm>
              <a:off x="5539953"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Results</a:t>
              </a:r>
            </a:p>
          </p:txBody>
        </p:sp>
      </p:grpSp>
      <p:grpSp>
        <p:nvGrpSpPr>
          <p:cNvPr id="45" name="Group 44">
            <a:extLst>
              <a:ext uri="{FF2B5EF4-FFF2-40B4-BE49-F238E27FC236}">
                <a16:creationId xmlns:a16="http://schemas.microsoft.com/office/drawing/2014/main" id="{ED7DAA3B-7C6F-FDAC-9E4C-AFEE3F83583F}"/>
              </a:ext>
            </a:extLst>
          </p:cNvPr>
          <p:cNvGrpSpPr/>
          <p:nvPr/>
        </p:nvGrpSpPr>
        <p:grpSpPr>
          <a:xfrm>
            <a:off x="9218511" y="6487040"/>
            <a:ext cx="2973489" cy="365125"/>
            <a:chOff x="8038639" y="0"/>
            <a:chExt cx="2973489" cy="365125"/>
          </a:xfrm>
          <a:solidFill>
            <a:srgbClr val="BFBFBF"/>
          </a:solidFill>
        </p:grpSpPr>
        <p:sp>
          <p:nvSpPr>
            <p:cNvPr id="46" name="Chevron 45">
              <a:extLst>
                <a:ext uri="{FF2B5EF4-FFF2-40B4-BE49-F238E27FC236}">
                  <a16:creationId xmlns:a16="http://schemas.microsoft.com/office/drawing/2014/main" id="{66973B1E-2BBD-52E8-C49D-0E5134CFC138}"/>
                </a:ext>
              </a:extLst>
            </p:cNvPr>
            <p:cNvSpPr/>
            <p:nvPr/>
          </p:nvSpPr>
          <p:spPr>
            <a:xfrm>
              <a:off x="8038639"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49" name="Chevron 10">
              <a:extLst>
                <a:ext uri="{FF2B5EF4-FFF2-40B4-BE49-F238E27FC236}">
                  <a16:creationId xmlns:a16="http://schemas.microsoft.com/office/drawing/2014/main" id="{F5740A59-3D6F-644A-0A7B-CBDDAC2DACBF}"/>
                </a:ext>
              </a:extLst>
            </p:cNvPr>
            <p:cNvSpPr txBox="1"/>
            <p:nvPr/>
          </p:nvSpPr>
          <p:spPr>
            <a:xfrm>
              <a:off x="822120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pic>
        <p:nvPicPr>
          <p:cNvPr id="60" name="Graphic 59" descr="Shuffle with solid fill">
            <a:extLst>
              <a:ext uri="{FF2B5EF4-FFF2-40B4-BE49-F238E27FC236}">
                <a16:creationId xmlns:a16="http://schemas.microsoft.com/office/drawing/2014/main" id="{FE8DFD99-2F5B-1F7E-BB1C-A9333DFC8E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07658" y="3235782"/>
            <a:ext cx="776288" cy="776288"/>
          </a:xfrm>
          <a:prstGeom prst="rect">
            <a:avLst/>
          </a:prstGeom>
        </p:spPr>
      </p:pic>
      <p:sp>
        <p:nvSpPr>
          <p:cNvPr id="61" name="TextBox 60">
            <a:extLst>
              <a:ext uri="{FF2B5EF4-FFF2-40B4-BE49-F238E27FC236}">
                <a16:creationId xmlns:a16="http://schemas.microsoft.com/office/drawing/2014/main" id="{4E2D7A63-2C6D-65A9-A2C3-767D81C7DAEE}"/>
              </a:ext>
            </a:extLst>
          </p:cNvPr>
          <p:cNvSpPr txBox="1"/>
          <p:nvPr/>
        </p:nvSpPr>
        <p:spPr>
          <a:xfrm>
            <a:off x="336693" y="2885471"/>
            <a:ext cx="729687" cy="369332"/>
          </a:xfrm>
          <a:prstGeom prst="rect">
            <a:avLst/>
          </a:prstGeom>
          <a:noFill/>
        </p:spPr>
        <p:txBody>
          <a:bodyPr wrap="none" rtlCol="0">
            <a:spAutoFit/>
          </a:bodyPr>
          <a:lstStyle/>
          <a:p>
            <a:r>
              <a:rPr lang="en-US" i="1" dirty="0">
                <a:latin typeface="Lato" panose="020F0502020204030203" pitchFamily="34" charset="0"/>
                <a:ea typeface="Lato" panose="020F0502020204030203" pitchFamily="34" charset="0"/>
                <a:cs typeface="Lato" panose="020F0502020204030203" pitchFamily="34" charset="0"/>
              </a:rPr>
              <a:t>[4wk]</a:t>
            </a:r>
          </a:p>
        </p:txBody>
      </p:sp>
    </p:spTree>
    <p:extLst>
      <p:ext uri="{BB962C8B-B14F-4D97-AF65-F5344CB8AC3E}">
        <p14:creationId xmlns:p14="http://schemas.microsoft.com/office/powerpoint/2010/main" val="170386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42A31BDD-A92F-D606-8870-0A8D21C1E91B}"/>
              </a:ext>
            </a:extLst>
          </p:cNvPr>
          <p:cNvSpPr txBox="1">
            <a:spLocks/>
          </p:cNvSpPr>
          <p:nvPr/>
        </p:nvSpPr>
        <p:spPr>
          <a:xfrm>
            <a:off x="628294" y="562540"/>
            <a:ext cx="11285029" cy="8158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Psychosocial Stress or Control Task</a:t>
            </a:r>
          </a:p>
        </p:txBody>
      </p:sp>
      <p:sp>
        <p:nvSpPr>
          <p:cNvPr id="2" name="Content Placeholder 7">
            <a:extLst>
              <a:ext uri="{FF2B5EF4-FFF2-40B4-BE49-F238E27FC236}">
                <a16:creationId xmlns:a16="http://schemas.microsoft.com/office/drawing/2014/main" id="{48801F7E-8C84-0B4A-E1E4-1A664447769E}"/>
              </a:ext>
            </a:extLst>
          </p:cNvPr>
          <p:cNvSpPr txBox="1">
            <a:spLocks/>
          </p:cNvSpPr>
          <p:nvPr/>
        </p:nvSpPr>
        <p:spPr>
          <a:xfrm>
            <a:off x="80211" y="2469415"/>
            <a:ext cx="1830232" cy="1354209"/>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lang="en-US" b="1" dirty="0">
                <a:solidFill>
                  <a:srgbClr val="E08F43"/>
                </a:solidFill>
                <a:latin typeface="Lato" panose="020F0502020204030203" pitchFamily="34" charset="0"/>
                <a:ea typeface="Lato" panose="020F0502020204030203" pitchFamily="34" charset="0"/>
                <a:cs typeface="Lato" panose="020F0502020204030203" pitchFamily="34" charset="0"/>
              </a:rPr>
              <a:t>Trier Social Stress Test </a:t>
            </a:r>
            <a:r>
              <a:rPr lang="en-US" dirty="0">
                <a:solidFill>
                  <a:srgbClr val="E08F43"/>
                </a:solidFill>
                <a:latin typeface="Lato" panose="020F0502020204030203" pitchFamily="34" charset="0"/>
                <a:ea typeface="Lato" panose="020F0502020204030203" pitchFamily="34" charset="0"/>
                <a:cs typeface="Lato" panose="020F0502020204030203" pitchFamily="34" charset="0"/>
              </a:rPr>
              <a:t>(TSST)</a:t>
            </a:r>
            <a:endParaRPr kumimoji="0" lang="en-US" u="none" strike="noStrike" kern="1200" cap="none" spc="0" normalizeH="0" baseline="0" noProof="0" dirty="0">
              <a:ln>
                <a:noFill/>
              </a:ln>
              <a:solidFill>
                <a:srgbClr val="E08F43"/>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48DAB947-AE29-5AF4-5CBA-8DD43AFFD5A6}"/>
              </a:ext>
            </a:extLst>
          </p:cNvPr>
          <p:cNvSpPr>
            <a:spLocks noGrp="1"/>
          </p:cNvSpPr>
          <p:nvPr>
            <p:ph type="sldNum" sz="quarter" idx="12"/>
          </p:nvPr>
        </p:nvSpPr>
        <p:spPr>
          <a:xfrm>
            <a:off x="838200" y="6503832"/>
            <a:ext cx="2743200" cy="365125"/>
          </a:xfrm>
        </p:spPr>
        <p:txBody>
          <a:bodyPr/>
          <a:lstStyle/>
          <a:p>
            <a:fld id="{65FDF412-A621-3B4E-9F95-30FC65FCEAE4}" type="slidenum">
              <a:rPr lang="en-US" smtClean="0"/>
              <a:t>7</a:t>
            </a:fld>
            <a:endParaRPr lang="en-US" dirty="0"/>
          </a:p>
        </p:txBody>
      </p:sp>
      <p:pic>
        <p:nvPicPr>
          <p:cNvPr id="11" name="Graphic 10" descr="Chat outline">
            <a:extLst>
              <a:ext uri="{FF2B5EF4-FFF2-40B4-BE49-F238E27FC236}">
                <a16:creationId xmlns:a16="http://schemas.microsoft.com/office/drawing/2014/main" id="{444253E5-4248-2A76-74CA-F28BFE7CD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1400" y="4536456"/>
            <a:ext cx="914400" cy="914400"/>
          </a:xfrm>
          <a:prstGeom prst="rect">
            <a:avLst/>
          </a:prstGeom>
        </p:spPr>
      </p:pic>
      <p:pic>
        <p:nvPicPr>
          <p:cNvPr id="20" name="Graphic 19" descr="Meeting outline">
            <a:extLst>
              <a:ext uri="{FF2B5EF4-FFF2-40B4-BE49-F238E27FC236}">
                <a16:creationId xmlns:a16="http://schemas.microsoft.com/office/drawing/2014/main" id="{5D825A6F-5034-936F-993A-AA19AD4113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6799" y="2448750"/>
            <a:ext cx="914400" cy="914400"/>
          </a:xfrm>
          <a:prstGeom prst="rect">
            <a:avLst/>
          </a:prstGeom>
        </p:spPr>
      </p:pic>
      <p:sp>
        <p:nvSpPr>
          <p:cNvPr id="21" name="TextBox 20">
            <a:extLst>
              <a:ext uri="{FF2B5EF4-FFF2-40B4-BE49-F238E27FC236}">
                <a16:creationId xmlns:a16="http://schemas.microsoft.com/office/drawing/2014/main" id="{8C8EC1E7-0575-8723-A669-67A7696FA242}"/>
              </a:ext>
            </a:extLst>
          </p:cNvPr>
          <p:cNvSpPr txBox="1"/>
          <p:nvPr/>
        </p:nvSpPr>
        <p:spPr>
          <a:xfrm>
            <a:off x="4797140" y="4704840"/>
            <a:ext cx="760144" cy="584775"/>
          </a:xfrm>
          <a:prstGeom prst="rect">
            <a:avLst/>
          </a:prstGeom>
          <a:noFill/>
        </p:spPr>
        <p:txBody>
          <a:bodyPr wrap="none" rtlCol="0">
            <a:spAutoFit/>
          </a:bodyPr>
          <a:lstStyle/>
          <a:p>
            <a:r>
              <a:rPr lang="en-US" sz="3200" dirty="0">
                <a:latin typeface="Lato" panose="020F0502020204030203" pitchFamily="34" charset="0"/>
                <a:ea typeface="Lato" panose="020F0502020204030203" pitchFamily="34" charset="0"/>
                <a:cs typeface="Lato" panose="020F0502020204030203" pitchFamily="34" charset="0"/>
              </a:rPr>
              <a:t>+/-</a:t>
            </a:r>
          </a:p>
        </p:txBody>
      </p:sp>
      <p:pic>
        <p:nvPicPr>
          <p:cNvPr id="22" name="Graphic 21" descr="Chat outline">
            <a:extLst>
              <a:ext uri="{FF2B5EF4-FFF2-40B4-BE49-F238E27FC236}">
                <a16:creationId xmlns:a16="http://schemas.microsoft.com/office/drawing/2014/main" id="{239BCB92-4248-F09F-C5AC-A006B00F8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8624" y="4536456"/>
            <a:ext cx="914400" cy="914400"/>
          </a:xfrm>
          <a:prstGeom prst="rect">
            <a:avLst/>
          </a:prstGeom>
        </p:spPr>
      </p:pic>
      <p:sp>
        <p:nvSpPr>
          <p:cNvPr id="29" name="TextBox 28">
            <a:extLst>
              <a:ext uri="{FF2B5EF4-FFF2-40B4-BE49-F238E27FC236}">
                <a16:creationId xmlns:a16="http://schemas.microsoft.com/office/drawing/2014/main" id="{652EEFB5-023E-764F-C5D6-81ADFFA1657C}"/>
              </a:ext>
            </a:extLst>
          </p:cNvPr>
          <p:cNvSpPr txBox="1"/>
          <p:nvPr/>
        </p:nvSpPr>
        <p:spPr>
          <a:xfrm>
            <a:off x="7074364" y="4701268"/>
            <a:ext cx="760144" cy="584775"/>
          </a:xfrm>
          <a:prstGeom prst="rect">
            <a:avLst/>
          </a:prstGeom>
          <a:noFill/>
        </p:spPr>
        <p:txBody>
          <a:bodyPr wrap="none" rtlCol="0">
            <a:spAutoFit/>
          </a:bodyPr>
          <a:lstStyle/>
          <a:p>
            <a:r>
              <a:rPr lang="en-US" sz="3200" dirty="0">
                <a:latin typeface="Lato" panose="020F0502020204030203" pitchFamily="34" charset="0"/>
                <a:ea typeface="Lato" panose="020F0502020204030203" pitchFamily="34" charset="0"/>
                <a:cs typeface="Lato" panose="020F0502020204030203" pitchFamily="34" charset="0"/>
              </a:rPr>
              <a:t>+/-</a:t>
            </a:r>
          </a:p>
        </p:txBody>
      </p:sp>
      <p:pic>
        <p:nvPicPr>
          <p:cNvPr id="32" name="Graphic 31" descr="Security camera outline">
            <a:extLst>
              <a:ext uri="{FF2B5EF4-FFF2-40B4-BE49-F238E27FC236}">
                <a16:creationId xmlns:a16="http://schemas.microsoft.com/office/drawing/2014/main" id="{810CE528-11F1-7C9D-1839-784AD44DA6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10443" y="2252778"/>
            <a:ext cx="914400" cy="914400"/>
          </a:xfrm>
          <a:prstGeom prst="rect">
            <a:avLst/>
          </a:prstGeom>
        </p:spPr>
      </p:pic>
      <p:pic>
        <p:nvPicPr>
          <p:cNvPr id="40" name="Graphic 39" descr="Radio microphone outline">
            <a:extLst>
              <a:ext uri="{FF2B5EF4-FFF2-40B4-BE49-F238E27FC236}">
                <a16:creationId xmlns:a16="http://schemas.microsoft.com/office/drawing/2014/main" id="{355D3100-50AE-2C9D-1A6B-97EE3B240E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85085" y="3716767"/>
            <a:ext cx="696315" cy="696315"/>
          </a:xfrm>
          <a:prstGeom prst="rect">
            <a:avLst/>
          </a:prstGeom>
        </p:spPr>
      </p:pic>
      <p:cxnSp>
        <p:nvCxnSpPr>
          <p:cNvPr id="42" name="Straight Connector 41">
            <a:extLst>
              <a:ext uri="{FF2B5EF4-FFF2-40B4-BE49-F238E27FC236}">
                <a16:creationId xmlns:a16="http://schemas.microsoft.com/office/drawing/2014/main" id="{86F121B0-B1F4-FC95-5264-1663FF00FF1E}"/>
              </a:ext>
            </a:extLst>
          </p:cNvPr>
          <p:cNvCxnSpPr>
            <a:cxnSpLocks/>
          </p:cNvCxnSpPr>
          <p:nvPr/>
        </p:nvCxnSpPr>
        <p:spPr>
          <a:xfrm flipV="1">
            <a:off x="3581400" y="4064924"/>
            <a:ext cx="4253108"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0DEE5CD-09BB-1401-59CB-64FAEC9BE8EF}"/>
              </a:ext>
            </a:extLst>
          </p:cNvPr>
          <p:cNvSpPr txBox="1"/>
          <p:nvPr/>
        </p:nvSpPr>
        <p:spPr>
          <a:xfrm>
            <a:off x="3590400" y="5450856"/>
            <a:ext cx="896399"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speech</a:t>
            </a:r>
          </a:p>
        </p:txBody>
      </p:sp>
      <p:sp>
        <p:nvSpPr>
          <p:cNvPr id="50" name="TextBox 49">
            <a:extLst>
              <a:ext uri="{FF2B5EF4-FFF2-40B4-BE49-F238E27FC236}">
                <a16:creationId xmlns:a16="http://schemas.microsoft.com/office/drawing/2014/main" id="{61041ADB-188A-9F35-8DE5-B7F9830DEA3E}"/>
              </a:ext>
            </a:extLst>
          </p:cNvPr>
          <p:cNvSpPr txBox="1"/>
          <p:nvPr/>
        </p:nvSpPr>
        <p:spPr>
          <a:xfrm>
            <a:off x="4826795" y="5450856"/>
            <a:ext cx="700833"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math</a:t>
            </a:r>
          </a:p>
        </p:txBody>
      </p:sp>
      <p:sp>
        <p:nvSpPr>
          <p:cNvPr id="53" name="TextBox 52">
            <a:extLst>
              <a:ext uri="{FF2B5EF4-FFF2-40B4-BE49-F238E27FC236}">
                <a16:creationId xmlns:a16="http://schemas.microsoft.com/office/drawing/2014/main" id="{16F7B723-7396-60E9-7B6B-25DA851B281B}"/>
              </a:ext>
            </a:extLst>
          </p:cNvPr>
          <p:cNvSpPr txBox="1"/>
          <p:nvPr/>
        </p:nvSpPr>
        <p:spPr>
          <a:xfrm>
            <a:off x="5897280" y="5450856"/>
            <a:ext cx="896399"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speech</a:t>
            </a:r>
          </a:p>
        </p:txBody>
      </p:sp>
      <p:sp>
        <p:nvSpPr>
          <p:cNvPr id="54" name="TextBox 53">
            <a:extLst>
              <a:ext uri="{FF2B5EF4-FFF2-40B4-BE49-F238E27FC236}">
                <a16:creationId xmlns:a16="http://schemas.microsoft.com/office/drawing/2014/main" id="{CB1176DF-D2C1-5A88-EDCA-D8A6B9B12C57}"/>
              </a:ext>
            </a:extLst>
          </p:cNvPr>
          <p:cNvSpPr txBox="1"/>
          <p:nvPr/>
        </p:nvSpPr>
        <p:spPr>
          <a:xfrm>
            <a:off x="7133675" y="5450856"/>
            <a:ext cx="700833" cy="369332"/>
          </a:xfrm>
          <a:prstGeom prst="rect">
            <a:avLst/>
          </a:prstGeom>
          <a:noFill/>
        </p:spPr>
        <p:txBody>
          <a:bodyPr wrap="none" rtlCol="0">
            <a:spAutoFit/>
          </a:bodyPr>
          <a:lstStyle/>
          <a:p>
            <a:r>
              <a:rPr lang="en-US" dirty="0">
                <a:latin typeface="Lato" panose="020F0502020204030203" pitchFamily="34" charset="0"/>
                <a:ea typeface="Lato" panose="020F0502020204030203" pitchFamily="34" charset="0"/>
                <a:cs typeface="Lato" panose="020F0502020204030203" pitchFamily="34" charset="0"/>
              </a:rPr>
              <a:t>math</a:t>
            </a:r>
          </a:p>
        </p:txBody>
      </p:sp>
      <p:cxnSp>
        <p:nvCxnSpPr>
          <p:cNvPr id="55" name="Straight Connector 54">
            <a:extLst>
              <a:ext uri="{FF2B5EF4-FFF2-40B4-BE49-F238E27FC236}">
                <a16:creationId xmlns:a16="http://schemas.microsoft.com/office/drawing/2014/main" id="{5B9E8259-17F4-4C6E-6C4D-795A62953AAA}"/>
              </a:ext>
            </a:extLst>
          </p:cNvPr>
          <p:cNvCxnSpPr/>
          <p:nvPr/>
        </p:nvCxnSpPr>
        <p:spPr>
          <a:xfrm>
            <a:off x="4690771" y="3829974"/>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58A1BB-4970-60A3-2C97-011148D24C96}"/>
              </a:ext>
            </a:extLst>
          </p:cNvPr>
          <p:cNvCxnSpPr>
            <a:cxnSpLocks/>
          </p:cNvCxnSpPr>
          <p:nvPr/>
        </p:nvCxnSpPr>
        <p:spPr>
          <a:xfrm>
            <a:off x="5733440" y="3823624"/>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A1AD9A-5E0D-15AF-C397-CDC34DDF0C99}"/>
              </a:ext>
            </a:extLst>
          </p:cNvPr>
          <p:cNvCxnSpPr/>
          <p:nvPr/>
        </p:nvCxnSpPr>
        <p:spPr>
          <a:xfrm>
            <a:off x="6858995" y="3829974"/>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15656C3-BB84-C1E3-1F77-83281F1E0D75}"/>
              </a:ext>
            </a:extLst>
          </p:cNvPr>
          <p:cNvCxnSpPr/>
          <p:nvPr/>
        </p:nvCxnSpPr>
        <p:spPr>
          <a:xfrm>
            <a:off x="7834508" y="3829974"/>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D3C4BA7-1F89-4006-4FF0-306EF228C76D}"/>
              </a:ext>
            </a:extLst>
          </p:cNvPr>
          <p:cNvSpPr txBox="1"/>
          <p:nvPr/>
        </p:nvSpPr>
        <p:spPr>
          <a:xfrm>
            <a:off x="10094100" y="6196055"/>
            <a:ext cx="2002971" cy="307777"/>
          </a:xfrm>
          <a:prstGeom prst="rect">
            <a:avLst/>
          </a:prstGeom>
          <a:noFill/>
        </p:spPr>
        <p:txBody>
          <a:bodyPr wrap="square" rtlCol="0">
            <a:spAutoFit/>
          </a:bodyPr>
          <a:lstStyle/>
          <a:p>
            <a:r>
              <a:rPr lang="en-US" sz="1400" dirty="0">
                <a:solidFill>
                  <a:schemeClr val="tx2"/>
                </a:solidFill>
                <a:latin typeface="Lato" panose="020F0502020204030203" pitchFamily="34" charset="0"/>
                <a:ea typeface="Lato" panose="020F0502020204030203" pitchFamily="34" charset="0"/>
                <a:cs typeface="Lato" panose="020F0502020204030203" pitchFamily="34" charset="0"/>
                <a:sym typeface="Wingdings" pitchFamily="2" charset="2"/>
              </a:rPr>
              <a:t>(</a:t>
            </a:r>
            <a:r>
              <a:rPr lang="en-US" sz="1400" i="1" dirty="0">
                <a:solidFill>
                  <a:schemeClr val="tx2"/>
                </a:solidFill>
                <a:latin typeface="Lato" panose="020F0502020204030203" pitchFamily="34" charset="0"/>
                <a:ea typeface="Lato" panose="020F0502020204030203" pitchFamily="34" charset="0"/>
                <a:cs typeface="Lato" panose="020F0502020204030203" pitchFamily="34" charset="0"/>
                <a:sym typeface="Wingdings" pitchFamily="2" charset="2"/>
              </a:rPr>
              <a:t>Kern et al., PNEC 2008</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sym typeface="Wingdings" pitchFamily="2" charset="2"/>
              </a:rPr>
              <a:t>)</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62" name="Content Placeholder 7">
            <a:extLst>
              <a:ext uri="{FF2B5EF4-FFF2-40B4-BE49-F238E27FC236}">
                <a16:creationId xmlns:a16="http://schemas.microsoft.com/office/drawing/2014/main" id="{B2CC5339-72A1-9583-5A36-551B84628836}"/>
              </a:ext>
            </a:extLst>
          </p:cNvPr>
          <p:cNvSpPr txBox="1">
            <a:spLocks/>
          </p:cNvSpPr>
          <p:nvPr/>
        </p:nvSpPr>
        <p:spPr>
          <a:xfrm>
            <a:off x="5858624" y="3994428"/>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i="1"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5min</a:t>
            </a:r>
          </a:p>
        </p:txBody>
      </p:sp>
      <p:sp>
        <p:nvSpPr>
          <p:cNvPr id="63" name="Content Placeholder 7">
            <a:extLst>
              <a:ext uri="{FF2B5EF4-FFF2-40B4-BE49-F238E27FC236}">
                <a16:creationId xmlns:a16="http://schemas.microsoft.com/office/drawing/2014/main" id="{5C9B5D48-7E21-C855-698D-C60F74707254}"/>
              </a:ext>
            </a:extLst>
          </p:cNvPr>
          <p:cNvSpPr txBox="1">
            <a:spLocks/>
          </p:cNvSpPr>
          <p:nvPr/>
        </p:nvSpPr>
        <p:spPr>
          <a:xfrm>
            <a:off x="4802696" y="3994428"/>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i="1"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5min</a:t>
            </a:r>
          </a:p>
        </p:txBody>
      </p:sp>
      <p:sp>
        <p:nvSpPr>
          <p:cNvPr id="64" name="Content Placeholder 7">
            <a:extLst>
              <a:ext uri="{FF2B5EF4-FFF2-40B4-BE49-F238E27FC236}">
                <a16:creationId xmlns:a16="http://schemas.microsoft.com/office/drawing/2014/main" id="{774AC7BC-B50D-45EB-E431-95A63E45685C}"/>
              </a:ext>
            </a:extLst>
          </p:cNvPr>
          <p:cNvSpPr txBox="1">
            <a:spLocks/>
          </p:cNvSpPr>
          <p:nvPr/>
        </p:nvSpPr>
        <p:spPr>
          <a:xfrm>
            <a:off x="3778445" y="3994428"/>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i="1"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5min</a:t>
            </a:r>
          </a:p>
        </p:txBody>
      </p:sp>
      <p:sp>
        <p:nvSpPr>
          <p:cNvPr id="65" name="Content Placeholder 7">
            <a:extLst>
              <a:ext uri="{FF2B5EF4-FFF2-40B4-BE49-F238E27FC236}">
                <a16:creationId xmlns:a16="http://schemas.microsoft.com/office/drawing/2014/main" id="{F7A6C5A0-75D6-AFFB-543A-C3B4FA7850DD}"/>
              </a:ext>
            </a:extLst>
          </p:cNvPr>
          <p:cNvSpPr txBox="1">
            <a:spLocks/>
          </p:cNvSpPr>
          <p:nvPr/>
        </p:nvSpPr>
        <p:spPr>
          <a:xfrm>
            <a:off x="6955760" y="3994428"/>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i="1"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5min</a:t>
            </a:r>
          </a:p>
        </p:txBody>
      </p:sp>
      <p:sp>
        <p:nvSpPr>
          <p:cNvPr id="66" name="TextBox 65">
            <a:extLst>
              <a:ext uri="{FF2B5EF4-FFF2-40B4-BE49-F238E27FC236}">
                <a16:creationId xmlns:a16="http://schemas.microsoft.com/office/drawing/2014/main" id="{0A87BF6E-86CF-4AD0-F40C-ACD2C52C44A3}"/>
              </a:ext>
            </a:extLst>
          </p:cNvPr>
          <p:cNvSpPr txBox="1"/>
          <p:nvPr/>
        </p:nvSpPr>
        <p:spPr>
          <a:xfrm>
            <a:off x="1938028" y="5450856"/>
            <a:ext cx="1059906" cy="369332"/>
          </a:xfrm>
          <a:prstGeom prst="rect">
            <a:avLst/>
          </a:prstGeom>
          <a:noFill/>
        </p:spPr>
        <p:txBody>
          <a:bodyPr wrap="none" rtlCol="0">
            <a:spAutoFit/>
          </a:bodyPr>
          <a:lstStyle/>
          <a:p>
            <a:r>
              <a:rPr lang="en-US" b="1" i="1" dirty="0">
                <a:latin typeface="Lato" panose="020F0502020204030203" pitchFamily="34" charset="0"/>
                <a:ea typeface="Lato" panose="020F0502020204030203" pitchFamily="34" charset="0"/>
                <a:cs typeface="Lato" panose="020F0502020204030203" pitchFamily="34" charset="0"/>
              </a:rPr>
              <a:t>Modified</a:t>
            </a:r>
          </a:p>
        </p:txBody>
      </p:sp>
      <p:sp>
        <p:nvSpPr>
          <p:cNvPr id="67" name="Content Placeholder 7">
            <a:extLst>
              <a:ext uri="{FF2B5EF4-FFF2-40B4-BE49-F238E27FC236}">
                <a16:creationId xmlns:a16="http://schemas.microsoft.com/office/drawing/2014/main" id="{38DEC8C6-F6BC-21D9-6838-917C50CB38E3}"/>
              </a:ext>
            </a:extLst>
          </p:cNvPr>
          <p:cNvSpPr txBox="1">
            <a:spLocks/>
          </p:cNvSpPr>
          <p:nvPr/>
        </p:nvSpPr>
        <p:spPr>
          <a:xfrm>
            <a:off x="105900" y="3859351"/>
            <a:ext cx="1830232" cy="500435"/>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lang="en-US" b="1" dirty="0">
                <a:solidFill>
                  <a:srgbClr val="374D55"/>
                </a:solidFill>
                <a:latin typeface="Lato" panose="020F0502020204030203" pitchFamily="34" charset="0"/>
                <a:ea typeface="Lato" panose="020F0502020204030203" pitchFamily="34" charset="0"/>
                <a:cs typeface="Lato" panose="020F0502020204030203" pitchFamily="34" charset="0"/>
              </a:rPr>
              <a:t>Control Task </a:t>
            </a:r>
            <a:endParaRPr kumimoji="0" lang="en-US" u="none" strike="noStrike" kern="1200" cap="none" spc="0" normalizeH="0" baseline="0" noProof="0" dirty="0">
              <a:ln>
                <a:noFill/>
              </a:ln>
              <a:solidFill>
                <a:srgbClr val="374D55"/>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9" name="Content Placeholder 7">
            <a:extLst>
              <a:ext uri="{FF2B5EF4-FFF2-40B4-BE49-F238E27FC236}">
                <a16:creationId xmlns:a16="http://schemas.microsoft.com/office/drawing/2014/main" id="{FB77F4DD-EC1F-AC3F-412E-08064B896464}"/>
              </a:ext>
            </a:extLst>
          </p:cNvPr>
          <p:cNvSpPr txBox="1">
            <a:spLocks/>
          </p:cNvSpPr>
          <p:nvPr/>
        </p:nvSpPr>
        <p:spPr>
          <a:xfrm>
            <a:off x="4288433" y="1584634"/>
            <a:ext cx="3405225" cy="845335"/>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None/>
              <a:defRPr/>
            </a:pPr>
            <a:r>
              <a:rPr kumimoji="0" lang="en-US" sz="1900" u="none" strike="noStrike" kern="1200" cap="none" spc="0" normalizeH="0" baseline="0" noProof="0" dirty="0">
                <a:ln>
                  <a:noFill/>
                </a:ln>
                <a:solidFill>
                  <a:srgbClr val="E08F43"/>
                </a:solidFill>
                <a:effectLst/>
                <a:uLnTx/>
                <a:uFillTx/>
                <a:latin typeface="Lato" panose="020F0502020204030203" pitchFamily="34" charset="0"/>
                <a:ea typeface="Lato" panose="020F0502020204030203" pitchFamily="34" charset="0"/>
                <a:cs typeface="Lato" panose="020F0502020204030203" pitchFamily="34" charset="0"/>
              </a:rPr>
              <a:t>Psychosocial Stress</a:t>
            </a:r>
            <a:r>
              <a:rPr lang="en-US" sz="1900" dirty="0">
                <a:solidFill>
                  <a:srgbClr val="000000"/>
                </a:solidFill>
                <a:latin typeface="Lato" panose="020F0502020204030203" pitchFamily="34" charset="0"/>
                <a:ea typeface="Lato" panose="020F0502020204030203" pitchFamily="34" charset="0"/>
                <a:cs typeface="Lato" panose="020F0502020204030203" pitchFamily="34" charset="0"/>
              </a:rPr>
              <a:t> or </a:t>
            </a:r>
          </a:p>
          <a:p>
            <a:pPr marL="0" lvl="0" indent="0" algn="ctr">
              <a:spcBef>
                <a:spcPts val="0"/>
              </a:spcBef>
              <a:buNone/>
              <a:defRPr/>
            </a:pPr>
            <a:r>
              <a:rPr lang="en-US" sz="1900" dirty="0">
                <a:solidFill>
                  <a:srgbClr val="374D55"/>
                </a:solidFill>
                <a:latin typeface="Lato" panose="020F0502020204030203" pitchFamily="34" charset="0"/>
                <a:ea typeface="Lato" panose="020F0502020204030203" pitchFamily="34" charset="0"/>
                <a:cs typeface="Lato" panose="020F0502020204030203" pitchFamily="34" charset="0"/>
              </a:rPr>
              <a:t>Control </a:t>
            </a:r>
            <a:r>
              <a:rPr kumimoji="0" lang="en-US" sz="19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Task</a:t>
            </a:r>
          </a:p>
        </p:txBody>
      </p:sp>
      <p:grpSp>
        <p:nvGrpSpPr>
          <p:cNvPr id="4" name="Group 3">
            <a:extLst>
              <a:ext uri="{FF2B5EF4-FFF2-40B4-BE49-F238E27FC236}">
                <a16:creationId xmlns:a16="http://schemas.microsoft.com/office/drawing/2014/main" id="{19AA9780-3929-3B50-4985-7DAF61429988}"/>
              </a:ext>
            </a:extLst>
          </p:cNvPr>
          <p:cNvGrpSpPr/>
          <p:nvPr/>
        </p:nvGrpSpPr>
        <p:grpSpPr>
          <a:xfrm>
            <a:off x="1199728" y="6503832"/>
            <a:ext cx="2973489" cy="365125"/>
            <a:chOff x="5108" y="0"/>
            <a:chExt cx="2973489" cy="365125"/>
          </a:xfrm>
          <a:solidFill>
            <a:srgbClr val="BFBFBF"/>
          </a:solidFill>
        </p:grpSpPr>
        <p:sp>
          <p:nvSpPr>
            <p:cNvPr id="5" name="Chevron 4">
              <a:extLst>
                <a:ext uri="{FF2B5EF4-FFF2-40B4-BE49-F238E27FC236}">
                  <a16:creationId xmlns:a16="http://schemas.microsoft.com/office/drawing/2014/main" id="{DCC47887-71E9-8372-C2DF-56AC8DBAB0C1}"/>
                </a:ext>
              </a:extLst>
            </p:cNvPr>
            <p:cNvSpPr/>
            <p:nvPr/>
          </p:nvSpPr>
          <p:spPr>
            <a:xfrm>
              <a:off x="5108"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6" name="Chevron 4">
              <a:extLst>
                <a:ext uri="{FF2B5EF4-FFF2-40B4-BE49-F238E27FC236}">
                  <a16:creationId xmlns:a16="http://schemas.microsoft.com/office/drawing/2014/main" id="{22B61457-4358-9AC3-9506-CF092EDFF6A7}"/>
                </a:ext>
              </a:extLst>
            </p:cNvPr>
            <p:cNvSpPr txBox="1"/>
            <p:nvPr/>
          </p:nvSpPr>
          <p:spPr>
            <a:xfrm>
              <a:off x="187671"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8" name="Group 7">
            <a:extLst>
              <a:ext uri="{FF2B5EF4-FFF2-40B4-BE49-F238E27FC236}">
                <a16:creationId xmlns:a16="http://schemas.microsoft.com/office/drawing/2014/main" id="{FE7D74DB-61E2-1C3F-99A3-16F26A4D92C1}"/>
              </a:ext>
            </a:extLst>
          </p:cNvPr>
          <p:cNvGrpSpPr/>
          <p:nvPr/>
        </p:nvGrpSpPr>
        <p:grpSpPr>
          <a:xfrm>
            <a:off x="3875869" y="6503832"/>
            <a:ext cx="2973489" cy="365125"/>
            <a:chOff x="2681249" y="0"/>
            <a:chExt cx="2973489" cy="365125"/>
          </a:xfrm>
          <a:solidFill>
            <a:srgbClr val="24383F"/>
          </a:solidFill>
        </p:grpSpPr>
        <p:sp>
          <p:nvSpPr>
            <p:cNvPr id="9" name="Chevron 8">
              <a:extLst>
                <a:ext uri="{FF2B5EF4-FFF2-40B4-BE49-F238E27FC236}">
                  <a16:creationId xmlns:a16="http://schemas.microsoft.com/office/drawing/2014/main" id="{D0731348-216C-2A85-1AE2-9B360B47AAFC}"/>
                </a:ext>
              </a:extLst>
            </p:cNvPr>
            <p:cNvSpPr/>
            <p:nvPr/>
          </p:nvSpPr>
          <p:spPr>
            <a:xfrm>
              <a:off x="2681249" y="0"/>
              <a:ext cx="2973489" cy="365125"/>
            </a:xfrm>
            <a:prstGeom prst="chevron">
              <a:avLst/>
            </a:prstGeom>
            <a:solidFill>
              <a:srgbClr val="24383F"/>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0" name="Chevron 6">
              <a:extLst>
                <a:ext uri="{FF2B5EF4-FFF2-40B4-BE49-F238E27FC236}">
                  <a16:creationId xmlns:a16="http://schemas.microsoft.com/office/drawing/2014/main" id="{0861F449-EFF1-5B64-7A35-7988EB58E500}"/>
                </a:ext>
              </a:extLst>
            </p:cNvPr>
            <p:cNvSpPr txBox="1"/>
            <p:nvPr/>
          </p:nvSpPr>
          <p:spPr>
            <a:xfrm>
              <a:off x="286381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12" name="Group 11">
            <a:extLst>
              <a:ext uri="{FF2B5EF4-FFF2-40B4-BE49-F238E27FC236}">
                <a16:creationId xmlns:a16="http://schemas.microsoft.com/office/drawing/2014/main" id="{F80CEEB0-99D8-E052-2FBD-65A9B5A90F5E}"/>
              </a:ext>
            </a:extLst>
          </p:cNvPr>
          <p:cNvGrpSpPr/>
          <p:nvPr/>
        </p:nvGrpSpPr>
        <p:grpSpPr>
          <a:xfrm>
            <a:off x="6552010" y="6503832"/>
            <a:ext cx="2973489" cy="365125"/>
            <a:chOff x="5357390" y="0"/>
            <a:chExt cx="2973489" cy="365125"/>
          </a:xfrm>
          <a:solidFill>
            <a:srgbClr val="BFBFBF"/>
          </a:solidFill>
        </p:grpSpPr>
        <p:sp>
          <p:nvSpPr>
            <p:cNvPr id="13" name="Chevron 12">
              <a:extLst>
                <a:ext uri="{FF2B5EF4-FFF2-40B4-BE49-F238E27FC236}">
                  <a16:creationId xmlns:a16="http://schemas.microsoft.com/office/drawing/2014/main" id="{C42A709D-730F-AC87-F370-4219B016B9EA}"/>
                </a:ext>
              </a:extLst>
            </p:cNvPr>
            <p:cNvSpPr/>
            <p:nvPr/>
          </p:nvSpPr>
          <p:spPr>
            <a:xfrm>
              <a:off x="5357390"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14" name="Chevron 8">
              <a:extLst>
                <a:ext uri="{FF2B5EF4-FFF2-40B4-BE49-F238E27FC236}">
                  <a16:creationId xmlns:a16="http://schemas.microsoft.com/office/drawing/2014/main" id="{D4D19B31-E09D-EE3B-052D-4465BA027C3E}"/>
                </a:ext>
              </a:extLst>
            </p:cNvPr>
            <p:cNvSpPr txBox="1"/>
            <p:nvPr/>
          </p:nvSpPr>
          <p:spPr>
            <a:xfrm>
              <a:off x="5539953"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Results</a:t>
              </a:r>
            </a:p>
          </p:txBody>
        </p:sp>
      </p:grpSp>
      <p:grpSp>
        <p:nvGrpSpPr>
          <p:cNvPr id="15" name="Group 14">
            <a:extLst>
              <a:ext uri="{FF2B5EF4-FFF2-40B4-BE49-F238E27FC236}">
                <a16:creationId xmlns:a16="http://schemas.microsoft.com/office/drawing/2014/main" id="{3AC07470-10AA-3C5C-DACA-61DB3E2CB500}"/>
              </a:ext>
            </a:extLst>
          </p:cNvPr>
          <p:cNvGrpSpPr/>
          <p:nvPr/>
        </p:nvGrpSpPr>
        <p:grpSpPr>
          <a:xfrm>
            <a:off x="9233259" y="6503832"/>
            <a:ext cx="2973489" cy="365125"/>
            <a:chOff x="8038639" y="0"/>
            <a:chExt cx="2973489" cy="365125"/>
          </a:xfrm>
          <a:solidFill>
            <a:srgbClr val="BFBFBF"/>
          </a:solidFill>
        </p:grpSpPr>
        <p:sp>
          <p:nvSpPr>
            <p:cNvPr id="16" name="Chevron 15">
              <a:extLst>
                <a:ext uri="{FF2B5EF4-FFF2-40B4-BE49-F238E27FC236}">
                  <a16:creationId xmlns:a16="http://schemas.microsoft.com/office/drawing/2014/main" id="{354B6642-833C-58A3-41B6-AD9935290537}"/>
                </a:ext>
              </a:extLst>
            </p:cNvPr>
            <p:cNvSpPr/>
            <p:nvPr/>
          </p:nvSpPr>
          <p:spPr>
            <a:xfrm>
              <a:off x="8038639"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17" name="Chevron 10">
              <a:extLst>
                <a:ext uri="{FF2B5EF4-FFF2-40B4-BE49-F238E27FC236}">
                  <a16:creationId xmlns:a16="http://schemas.microsoft.com/office/drawing/2014/main" id="{68697C7A-B45A-B2C4-7EAC-30843812EA6A}"/>
                </a:ext>
              </a:extLst>
            </p:cNvPr>
            <p:cNvSpPr txBox="1"/>
            <p:nvPr/>
          </p:nvSpPr>
          <p:spPr>
            <a:xfrm>
              <a:off x="822120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spTree>
    <p:extLst>
      <p:ext uri="{BB962C8B-B14F-4D97-AF65-F5344CB8AC3E}">
        <p14:creationId xmlns:p14="http://schemas.microsoft.com/office/powerpoint/2010/main" val="298397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2" grpId="0"/>
      <p:bldP spid="63" grpId="0"/>
      <p:bldP spid="64" grpId="0"/>
      <p:bldP spid="65" grpId="0"/>
      <p:bldP spid="66" grpId="0"/>
      <p:bldP spid="67" grpId="0" animBg="1"/>
      <p:bldP spid="69" grpId="0"/>
      <p:bldP spid="6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ent Placeholder 7">
            <a:extLst>
              <a:ext uri="{FF2B5EF4-FFF2-40B4-BE49-F238E27FC236}">
                <a16:creationId xmlns:a16="http://schemas.microsoft.com/office/drawing/2014/main" id="{DB4D07D0-565C-B38C-B157-49B98CF3704A}"/>
              </a:ext>
            </a:extLst>
          </p:cNvPr>
          <p:cNvSpPr txBox="1">
            <a:spLocks/>
          </p:cNvSpPr>
          <p:nvPr/>
        </p:nvSpPr>
        <p:spPr>
          <a:xfrm>
            <a:off x="1633758" y="2098650"/>
            <a:ext cx="3405225" cy="567437"/>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None/>
              <a:defRPr/>
            </a:pPr>
            <a:r>
              <a:rPr lang="en-US" sz="1900" dirty="0">
                <a:solidFill>
                  <a:srgbClr val="E08F43"/>
                </a:solidFill>
                <a:latin typeface="Lato" panose="020F0502020204030203" pitchFamily="34" charset="0"/>
                <a:ea typeface="Lato" panose="020F0502020204030203" pitchFamily="34" charset="0"/>
                <a:cs typeface="Lato" panose="020F0502020204030203" pitchFamily="34" charset="0"/>
              </a:rPr>
              <a:t>Psychosocial Stress</a:t>
            </a:r>
            <a:r>
              <a:rPr lang="en-US" sz="1900" dirty="0">
                <a:solidFill>
                  <a:srgbClr val="000000"/>
                </a:solidFill>
                <a:latin typeface="Lato" panose="020F0502020204030203" pitchFamily="34" charset="0"/>
                <a:ea typeface="Lato" panose="020F0502020204030203" pitchFamily="34" charset="0"/>
                <a:cs typeface="Lato" panose="020F0502020204030203" pitchFamily="34" charset="0"/>
              </a:rPr>
              <a:t> </a:t>
            </a:r>
            <a:r>
              <a:rPr kumimoji="0" lang="en-US" sz="19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Task</a:t>
            </a:r>
          </a:p>
        </p:txBody>
      </p:sp>
      <p:pic>
        <p:nvPicPr>
          <p:cNvPr id="59" name="Picture 58" descr="A ct scanner machine in a room&#10;&#10;Description automatically generated">
            <a:extLst>
              <a:ext uri="{FF2B5EF4-FFF2-40B4-BE49-F238E27FC236}">
                <a16:creationId xmlns:a16="http://schemas.microsoft.com/office/drawing/2014/main" id="{2DDB19CE-1377-F2D0-627B-73502FF23C57}"/>
              </a:ext>
            </a:extLst>
          </p:cNvPr>
          <p:cNvPicPr>
            <a:picLocks noChangeAspect="1"/>
          </p:cNvPicPr>
          <p:nvPr/>
        </p:nvPicPr>
        <p:blipFill>
          <a:blip r:embed="rId3"/>
          <a:stretch>
            <a:fillRect/>
          </a:stretch>
        </p:blipFill>
        <p:spPr>
          <a:xfrm>
            <a:off x="6778034" y="1202698"/>
            <a:ext cx="1532109" cy="1149082"/>
          </a:xfrm>
          <a:prstGeom prst="rect">
            <a:avLst/>
          </a:prstGeom>
          <a:effectLst>
            <a:softEdge rad="86086"/>
          </a:effectLst>
        </p:spPr>
      </p:pic>
      <p:cxnSp>
        <p:nvCxnSpPr>
          <p:cNvPr id="4" name="Straight Connector 3">
            <a:extLst>
              <a:ext uri="{FF2B5EF4-FFF2-40B4-BE49-F238E27FC236}">
                <a16:creationId xmlns:a16="http://schemas.microsoft.com/office/drawing/2014/main" id="{341F1F19-CB72-BC68-8B69-080CC33AF7F7}"/>
              </a:ext>
            </a:extLst>
          </p:cNvPr>
          <p:cNvCxnSpPr>
            <a:cxnSpLocks/>
          </p:cNvCxnSpPr>
          <p:nvPr/>
        </p:nvCxnSpPr>
        <p:spPr>
          <a:xfrm>
            <a:off x="1634797" y="2775415"/>
            <a:ext cx="1009524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B904837-8EAA-E4AF-27DA-3CAA34A2A314}"/>
              </a:ext>
            </a:extLst>
          </p:cNvPr>
          <p:cNvCxnSpPr/>
          <p:nvPr/>
        </p:nvCxnSpPr>
        <p:spPr>
          <a:xfrm>
            <a:off x="7909774" y="2540465"/>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C69513D-0122-D6CB-2107-4E8D65D77758}"/>
              </a:ext>
            </a:extLst>
          </p:cNvPr>
          <p:cNvCxnSpPr/>
          <p:nvPr/>
        </p:nvCxnSpPr>
        <p:spPr>
          <a:xfrm>
            <a:off x="4802961" y="2534115"/>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D158F4-B571-BFE9-7AF1-B0D49E60FEAA}"/>
              </a:ext>
            </a:extLst>
          </p:cNvPr>
          <p:cNvCxnSpPr/>
          <p:nvPr/>
        </p:nvCxnSpPr>
        <p:spPr>
          <a:xfrm>
            <a:off x="1636537" y="2540465"/>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a16="http://schemas.microsoft.com/office/drawing/2014/main" id="{BB2CF7C4-519F-252F-0BF7-73753CCA4E83}"/>
              </a:ext>
            </a:extLst>
          </p:cNvPr>
          <p:cNvSpPr txBox="1">
            <a:spLocks/>
          </p:cNvSpPr>
          <p:nvPr/>
        </p:nvSpPr>
        <p:spPr>
          <a:xfrm>
            <a:off x="3025749" y="2769065"/>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30min</a:t>
            </a:r>
          </a:p>
        </p:txBody>
      </p:sp>
      <p:sp>
        <p:nvSpPr>
          <p:cNvPr id="16" name="Content Placeholder 7">
            <a:extLst>
              <a:ext uri="{FF2B5EF4-FFF2-40B4-BE49-F238E27FC236}">
                <a16:creationId xmlns:a16="http://schemas.microsoft.com/office/drawing/2014/main" id="{8391E6A5-C367-772A-E238-E291D9C0BF22}"/>
              </a:ext>
            </a:extLst>
          </p:cNvPr>
          <p:cNvSpPr txBox="1">
            <a:spLocks/>
          </p:cNvSpPr>
          <p:nvPr/>
        </p:nvSpPr>
        <p:spPr>
          <a:xfrm>
            <a:off x="6059446" y="2749026"/>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30min</a:t>
            </a:r>
          </a:p>
        </p:txBody>
      </p:sp>
      <p:sp>
        <p:nvSpPr>
          <p:cNvPr id="17" name="Content Placeholder 7">
            <a:extLst>
              <a:ext uri="{FF2B5EF4-FFF2-40B4-BE49-F238E27FC236}">
                <a16:creationId xmlns:a16="http://schemas.microsoft.com/office/drawing/2014/main" id="{AB9EB445-8184-D80D-5DBF-F578773D8952}"/>
              </a:ext>
            </a:extLst>
          </p:cNvPr>
          <p:cNvSpPr txBox="1">
            <a:spLocks/>
          </p:cNvSpPr>
          <p:nvPr/>
        </p:nvSpPr>
        <p:spPr>
          <a:xfrm>
            <a:off x="4802961" y="2088920"/>
            <a:ext cx="3106813" cy="567437"/>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20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PET Brain Scan</a:t>
            </a:r>
          </a:p>
        </p:txBody>
      </p:sp>
      <p:sp>
        <p:nvSpPr>
          <p:cNvPr id="19" name="Content Placeholder 7">
            <a:extLst>
              <a:ext uri="{FF2B5EF4-FFF2-40B4-BE49-F238E27FC236}">
                <a16:creationId xmlns:a16="http://schemas.microsoft.com/office/drawing/2014/main" id="{1DAFF66F-6C0D-7DB1-F603-1E84EF99B05D}"/>
              </a:ext>
            </a:extLst>
          </p:cNvPr>
          <p:cNvSpPr txBox="1">
            <a:spLocks/>
          </p:cNvSpPr>
          <p:nvPr/>
        </p:nvSpPr>
        <p:spPr>
          <a:xfrm>
            <a:off x="7908737" y="2056182"/>
            <a:ext cx="3821293" cy="574205"/>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20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Acute Lung Allergen Challenge</a:t>
            </a:r>
          </a:p>
        </p:txBody>
      </p:sp>
      <p:sp>
        <p:nvSpPr>
          <p:cNvPr id="28" name="Content Placeholder 7">
            <a:extLst>
              <a:ext uri="{FF2B5EF4-FFF2-40B4-BE49-F238E27FC236}">
                <a16:creationId xmlns:a16="http://schemas.microsoft.com/office/drawing/2014/main" id="{072111FF-9C05-FBCF-C453-70D6031A702A}"/>
              </a:ext>
            </a:extLst>
          </p:cNvPr>
          <p:cNvSpPr txBox="1">
            <a:spLocks/>
          </p:cNvSpPr>
          <p:nvPr/>
        </p:nvSpPr>
        <p:spPr>
          <a:xfrm>
            <a:off x="1532787" y="3168462"/>
            <a:ext cx="6279812" cy="426792"/>
          </a:xfrm>
          <a:prstGeom prst="rect">
            <a:avLst/>
          </a:prstGeom>
          <a:solidFill>
            <a:srgbClr val="FFFFFF"/>
          </a:solidFill>
          <a:ln w="6350">
            <a:solidFill>
              <a:schemeClr val="accent1">
                <a:lumMod val="75000"/>
              </a:schemeClr>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79B097"/>
                </a:solidFill>
                <a:effectLst/>
                <a:uLnTx/>
                <a:uFillTx/>
                <a:latin typeface="Lato" panose="020F0502020204030203" pitchFamily="34" charset="0"/>
                <a:ea typeface="Lato" panose="020F0502020204030203" pitchFamily="34" charset="0"/>
                <a:cs typeface="Lato" panose="020F0502020204030203" pitchFamily="34" charset="0"/>
              </a:rPr>
              <a:t>Salivary Cortisol Collected </a:t>
            </a:r>
            <a:r>
              <a:rPr kumimoji="0" lang="en-US" sz="1600" i="1" u="none" strike="noStrike" kern="1200" cap="none" spc="0" normalizeH="0" baseline="0" noProof="0" dirty="0">
                <a:ln>
                  <a:noFill/>
                </a:ln>
                <a:solidFill>
                  <a:srgbClr val="79B097"/>
                </a:solidFill>
                <a:effectLst/>
                <a:uLnTx/>
                <a:uFillTx/>
                <a:latin typeface="Lato" panose="020F0502020204030203" pitchFamily="34" charset="0"/>
                <a:ea typeface="Lato" panose="020F0502020204030203" pitchFamily="34" charset="0"/>
                <a:cs typeface="Lato" panose="020F0502020204030203" pitchFamily="34" charset="0"/>
              </a:rPr>
              <a:t>every ~10min</a:t>
            </a:r>
          </a:p>
        </p:txBody>
      </p:sp>
      <p:sp>
        <p:nvSpPr>
          <p:cNvPr id="52" name="Content Placeholder 7">
            <a:extLst>
              <a:ext uri="{FF2B5EF4-FFF2-40B4-BE49-F238E27FC236}">
                <a16:creationId xmlns:a16="http://schemas.microsoft.com/office/drawing/2014/main" id="{B2970427-D34E-8BF9-2D67-90EC8C6F23AA}"/>
              </a:ext>
            </a:extLst>
          </p:cNvPr>
          <p:cNvSpPr txBox="1">
            <a:spLocks/>
          </p:cNvSpPr>
          <p:nvPr/>
        </p:nvSpPr>
        <p:spPr>
          <a:xfrm>
            <a:off x="7924235" y="3168462"/>
            <a:ext cx="4016127" cy="426792"/>
          </a:xfrm>
          <a:prstGeom prst="rect">
            <a:avLst/>
          </a:prstGeom>
          <a:solidFill>
            <a:srgbClr val="FFFFFF"/>
          </a:solidFill>
          <a:ln w="6350">
            <a:solidFill>
              <a:srgbClr val="645177"/>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625D8C"/>
                </a:solidFill>
                <a:effectLst/>
                <a:uLnTx/>
                <a:uFillTx/>
                <a:latin typeface="Lato" panose="020F0502020204030203" pitchFamily="34" charset="0"/>
                <a:ea typeface="Lato" panose="020F0502020204030203" pitchFamily="34" charset="0"/>
                <a:cs typeface="Lato" panose="020F0502020204030203" pitchFamily="34" charset="0"/>
              </a:rPr>
              <a:t>Th2 &amp; Th17 Airway Inflammation </a:t>
            </a:r>
            <a:r>
              <a:rPr kumimoji="0" lang="en-US" sz="1600" i="1" u="none" strike="noStrike" kern="1200" cap="none" spc="0" normalizeH="0" baseline="0" noProof="0" dirty="0">
                <a:ln>
                  <a:noFill/>
                </a:ln>
                <a:solidFill>
                  <a:srgbClr val="625D8C"/>
                </a:solidFill>
                <a:effectLst/>
                <a:uLnTx/>
                <a:uFillTx/>
                <a:latin typeface="Lato" panose="020F0502020204030203" pitchFamily="34" charset="0"/>
                <a:ea typeface="Lato" panose="020F0502020204030203" pitchFamily="34" charset="0"/>
                <a:cs typeface="Lato" panose="020F0502020204030203" pitchFamily="34" charset="0"/>
              </a:rPr>
              <a:t>hourly</a:t>
            </a:r>
          </a:p>
        </p:txBody>
      </p:sp>
      <p:sp>
        <p:nvSpPr>
          <p:cNvPr id="3" name="Title 6">
            <a:extLst>
              <a:ext uri="{FF2B5EF4-FFF2-40B4-BE49-F238E27FC236}">
                <a16:creationId xmlns:a16="http://schemas.microsoft.com/office/drawing/2014/main" id="{42A31BDD-A92F-D606-8870-0A8D21C1E91B}"/>
              </a:ext>
            </a:extLst>
          </p:cNvPr>
          <p:cNvSpPr txBox="1">
            <a:spLocks/>
          </p:cNvSpPr>
          <p:nvPr/>
        </p:nvSpPr>
        <p:spPr>
          <a:xfrm>
            <a:off x="628294" y="562540"/>
            <a:ext cx="10725505" cy="12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50000"/>
                  </a:schemeClr>
                </a:solidFill>
                <a:latin typeface="Cambria" panose="02040503050406030204" pitchFamily="18" charset="0"/>
                <a:ea typeface="EB Garamond" pitchFamily="2" charset="0"/>
                <a:cs typeface="Kannada MN" pitchFamily="2" charset="0"/>
              </a:rPr>
              <a:t>Within-Subjects Design</a:t>
            </a:r>
          </a:p>
        </p:txBody>
      </p:sp>
      <p:sp>
        <p:nvSpPr>
          <p:cNvPr id="7" name="Slide Number Placeholder 6">
            <a:extLst>
              <a:ext uri="{FF2B5EF4-FFF2-40B4-BE49-F238E27FC236}">
                <a16:creationId xmlns:a16="http://schemas.microsoft.com/office/drawing/2014/main" id="{48DAB947-AE29-5AF4-5CBA-8DD43AFFD5A6}"/>
              </a:ext>
            </a:extLst>
          </p:cNvPr>
          <p:cNvSpPr>
            <a:spLocks noGrp="1"/>
          </p:cNvSpPr>
          <p:nvPr>
            <p:ph type="sldNum" sz="quarter" idx="12"/>
          </p:nvPr>
        </p:nvSpPr>
        <p:spPr>
          <a:xfrm>
            <a:off x="838200" y="6478585"/>
            <a:ext cx="2743200" cy="365125"/>
          </a:xfrm>
        </p:spPr>
        <p:txBody>
          <a:bodyPr/>
          <a:lstStyle/>
          <a:p>
            <a:fld id="{65FDF412-A621-3B4E-9F95-30FC65FCEAE4}" type="slidenum">
              <a:rPr lang="en-US" smtClean="0"/>
              <a:t>8</a:t>
            </a:fld>
            <a:endParaRPr lang="en-US" dirty="0"/>
          </a:p>
        </p:txBody>
      </p:sp>
      <p:pic>
        <p:nvPicPr>
          <p:cNvPr id="10" name="Graphic 9" descr="Test tubes outline">
            <a:extLst>
              <a:ext uri="{FF2B5EF4-FFF2-40B4-BE49-F238E27FC236}">
                <a16:creationId xmlns:a16="http://schemas.microsoft.com/office/drawing/2014/main" id="{0274F3A6-5FF9-7132-C939-1AFE9065095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1521362" y="3625391"/>
            <a:ext cx="97575" cy="310934"/>
          </a:xfrm>
          <a:prstGeom prst="rect">
            <a:avLst/>
          </a:prstGeom>
        </p:spPr>
      </p:pic>
      <p:pic>
        <p:nvPicPr>
          <p:cNvPr id="23" name="Graphic 22" descr="Test tubes outline">
            <a:extLst>
              <a:ext uri="{FF2B5EF4-FFF2-40B4-BE49-F238E27FC236}">
                <a16:creationId xmlns:a16="http://schemas.microsoft.com/office/drawing/2014/main" id="{97A67AC8-247F-2FE1-CBC6-DEE2834FB5D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4712112" y="3627739"/>
            <a:ext cx="97575" cy="310934"/>
          </a:xfrm>
          <a:prstGeom prst="rect">
            <a:avLst/>
          </a:prstGeom>
        </p:spPr>
      </p:pic>
      <p:pic>
        <p:nvPicPr>
          <p:cNvPr id="24" name="Graphic 23" descr="Test tubes outline">
            <a:extLst>
              <a:ext uri="{FF2B5EF4-FFF2-40B4-BE49-F238E27FC236}">
                <a16:creationId xmlns:a16="http://schemas.microsoft.com/office/drawing/2014/main" id="{C0A23F2A-2531-6EF8-52D5-4F8B2C1943F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5416584" y="3627739"/>
            <a:ext cx="97575" cy="310934"/>
          </a:xfrm>
          <a:prstGeom prst="rect">
            <a:avLst/>
          </a:prstGeom>
        </p:spPr>
      </p:pic>
      <p:pic>
        <p:nvPicPr>
          <p:cNvPr id="25" name="Graphic 24" descr="Test tubes outline">
            <a:extLst>
              <a:ext uri="{FF2B5EF4-FFF2-40B4-BE49-F238E27FC236}">
                <a16:creationId xmlns:a16="http://schemas.microsoft.com/office/drawing/2014/main" id="{321BA8DB-EA9D-6CA3-4CFD-EBF4A9C9E68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6121056" y="3623973"/>
            <a:ext cx="97575" cy="310934"/>
          </a:xfrm>
          <a:prstGeom prst="rect">
            <a:avLst/>
          </a:prstGeom>
        </p:spPr>
      </p:pic>
      <p:pic>
        <p:nvPicPr>
          <p:cNvPr id="26" name="Graphic 25" descr="Test tubes outline">
            <a:extLst>
              <a:ext uri="{FF2B5EF4-FFF2-40B4-BE49-F238E27FC236}">
                <a16:creationId xmlns:a16="http://schemas.microsoft.com/office/drawing/2014/main" id="{646F9482-4FBD-B93F-FB1B-DE96BF93948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6839254" y="3625391"/>
            <a:ext cx="97575" cy="310934"/>
          </a:xfrm>
          <a:prstGeom prst="rect">
            <a:avLst/>
          </a:prstGeom>
        </p:spPr>
      </p:pic>
      <p:pic>
        <p:nvPicPr>
          <p:cNvPr id="27" name="Graphic 26" descr="Test tubes outline">
            <a:extLst>
              <a:ext uri="{FF2B5EF4-FFF2-40B4-BE49-F238E27FC236}">
                <a16:creationId xmlns:a16="http://schemas.microsoft.com/office/drawing/2014/main" id="{4266A554-37B9-D6A1-16AB-7930181C8D0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7553082" y="3623926"/>
            <a:ext cx="97575" cy="310934"/>
          </a:xfrm>
          <a:prstGeom prst="rect">
            <a:avLst/>
          </a:prstGeom>
        </p:spPr>
      </p:pic>
      <p:pic>
        <p:nvPicPr>
          <p:cNvPr id="31" name="Graphic 30" descr="Test tubes outline">
            <a:extLst>
              <a:ext uri="{FF2B5EF4-FFF2-40B4-BE49-F238E27FC236}">
                <a16:creationId xmlns:a16="http://schemas.microsoft.com/office/drawing/2014/main" id="{DCE4A1BA-ED58-8AA7-4652-43755B2CE6A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992" t="11111" r="62652" b="20834"/>
          <a:stretch/>
        </p:blipFill>
        <p:spPr>
          <a:xfrm>
            <a:off x="3116633" y="3627739"/>
            <a:ext cx="97575" cy="310934"/>
          </a:xfrm>
          <a:prstGeom prst="rect">
            <a:avLst/>
          </a:prstGeom>
        </p:spPr>
      </p:pic>
      <p:pic>
        <p:nvPicPr>
          <p:cNvPr id="33" name="Graphic 32" descr="Lungs with virus outline">
            <a:extLst>
              <a:ext uri="{FF2B5EF4-FFF2-40B4-BE49-F238E27FC236}">
                <a16:creationId xmlns:a16="http://schemas.microsoft.com/office/drawing/2014/main" id="{1F53020D-7AD0-9A4D-32EE-D76B3D9207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0437" y="3673138"/>
            <a:ext cx="310932" cy="310932"/>
          </a:xfrm>
          <a:prstGeom prst="rect">
            <a:avLst/>
          </a:prstGeom>
        </p:spPr>
      </p:pic>
      <p:pic>
        <p:nvPicPr>
          <p:cNvPr id="34" name="Graphic 33" descr="Lungs with virus outline">
            <a:extLst>
              <a:ext uri="{FF2B5EF4-FFF2-40B4-BE49-F238E27FC236}">
                <a16:creationId xmlns:a16="http://schemas.microsoft.com/office/drawing/2014/main" id="{7CA55C13-71E0-FB12-737D-7BFEC51EF1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2103" y="3664079"/>
            <a:ext cx="310932" cy="310932"/>
          </a:xfrm>
          <a:prstGeom prst="rect">
            <a:avLst/>
          </a:prstGeom>
        </p:spPr>
      </p:pic>
      <p:pic>
        <p:nvPicPr>
          <p:cNvPr id="35" name="Graphic 34" descr="Lungs with virus outline">
            <a:extLst>
              <a:ext uri="{FF2B5EF4-FFF2-40B4-BE49-F238E27FC236}">
                <a16:creationId xmlns:a16="http://schemas.microsoft.com/office/drawing/2014/main" id="{70D9629F-FBAD-685A-AC17-3FF6FF3E1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03770" y="3651765"/>
            <a:ext cx="310932" cy="310932"/>
          </a:xfrm>
          <a:prstGeom prst="rect">
            <a:avLst/>
          </a:prstGeom>
        </p:spPr>
      </p:pic>
      <p:pic>
        <p:nvPicPr>
          <p:cNvPr id="36" name="Graphic 35" descr="Lungs with virus outline">
            <a:extLst>
              <a:ext uri="{FF2B5EF4-FFF2-40B4-BE49-F238E27FC236}">
                <a16:creationId xmlns:a16="http://schemas.microsoft.com/office/drawing/2014/main" id="{025A4AB8-6568-47D0-CFCF-342DF77121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55437" y="3649903"/>
            <a:ext cx="310932" cy="310932"/>
          </a:xfrm>
          <a:prstGeom prst="rect">
            <a:avLst/>
          </a:prstGeom>
        </p:spPr>
      </p:pic>
      <p:cxnSp>
        <p:nvCxnSpPr>
          <p:cNvPr id="37" name="Straight Connector 36">
            <a:extLst>
              <a:ext uri="{FF2B5EF4-FFF2-40B4-BE49-F238E27FC236}">
                <a16:creationId xmlns:a16="http://schemas.microsoft.com/office/drawing/2014/main" id="{48F14AA8-8F1A-92E6-C0B0-22CE9AB98BCD}"/>
              </a:ext>
            </a:extLst>
          </p:cNvPr>
          <p:cNvCxnSpPr>
            <a:cxnSpLocks/>
          </p:cNvCxnSpPr>
          <p:nvPr/>
        </p:nvCxnSpPr>
        <p:spPr>
          <a:xfrm flipH="1">
            <a:off x="8061978" y="2486706"/>
            <a:ext cx="84855" cy="202866"/>
          </a:xfrm>
          <a:prstGeom prst="line">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9" name="Content Placeholder 7">
            <a:extLst>
              <a:ext uri="{FF2B5EF4-FFF2-40B4-BE49-F238E27FC236}">
                <a16:creationId xmlns:a16="http://schemas.microsoft.com/office/drawing/2014/main" id="{6A37476B-CB86-6559-C557-3A03FE99E2FB}"/>
              </a:ext>
            </a:extLst>
          </p:cNvPr>
          <p:cNvSpPr txBox="1">
            <a:spLocks/>
          </p:cNvSpPr>
          <p:nvPr/>
        </p:nvSpPr>
        <p:spPr>
          <a:xfrm>
            <a:off x="9563035" y="2740718"/>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4hr</a:t>
            </a:r>
          </a:p>
        </p:txBody>
      </p:sp>
      <p:pic>
        <p:nvPicPr>
          <p:cNvPr id="47" name="Graphic 46" descr="Kitten outline">
            <a:extLst>
              <a:ext uri="{FF2B5EF4-FFF2-40B4-BE49-F238E27FC236}">
                <a16:creationId xmlns:a16="http://schemas.microsoft.com/office/drawing/2014/main" id="{6F1A9982-65E9-0C45-74AB-F24154FBC3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26114" y="1314875"/>
            <a:ext cx="914400" cy="914400"/>
          </a:xfrm>
          <a:prstGeom prst="rect">
            <a:avLst/>
          </a:prstGeom>
        </p:spPr>
      </p:pic>
      <p:pic>
        <p:nvPicPr>
          <p:cNvPr id="48" name="Graphic 47" descr="Dandelion outline">
            <a:extLst>
              <a:ext uri="{FF2B5EF4-FFF2-40B4-BE49-F238E27FC236}">
                <a16:creationId xmlns:a16="http://schemas.microsoft.com/office/drawing/2014/main" id="{DABFBD18-A9CE-9A4A-5C58-6DC538957B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84886" y="1072381"/>
            <a:ext cx="914400" cy="914400"/>
          </a:xfrm>
          <a:prstGeom prst="rect">
            <a:avLst/>
          </a:prstGeom>
        </p:spPr>
      </p:pic>
      <p:cxnSp>
        <p:nvCxnSpPr>
          <p:cNvPr id="12" name="Straight Connector 11">
            <a:extLst>
              <a:ext uri="{FF2B5EF4-FFF2-40B4-BE49-F238E27FC236}">
                <a16:creationId xmlns:a16="http://schemas.microsoft.com/office/drawing/2014/main" id="{B829555B-3DE0-8076-BA73-2F05A2E8D327}"/>
              </a:ext>
            </a:extLst>
          </p:cNvPr>
          <p:cNvCxnSpPr>
            <a:cxnSpLocks/>
          </p:cNvCxnSpPr>
          <p:nvPr/>
        </p:nvCxnSpPr>
        <p:spPr>
          <a:xfrm>
            <a:off x="1633760" y="5245309"/>
            <a:ext cx="316816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D38815-B98F-FB44-B7C9-EE7A335D666A}"/>
              </a:ext>
            </a:extLst>
          </p:cNvPr>
          <p:cNvCxnSpPr/>
          <p:nvPr/>
        </p:nvCxnSpPr>
        <p:spPr>
          <a:xfrm>
            <a:off x="4801924" y="5004009"/>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287A92-5FA1-126D-A5B9-163D6A807D49}"/>
              </a:ext>
            </a:extLst>
          </p:cNvPr>
          <p:cNvCxnSpPr/>
          <p:nvPr/>
        </p:nvCxnSpPr>
        <p:spPr>
          <a:xfrm>
            <a:off x="1635500" y="5010359"/>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7">
            <a:extLst>
              <a:ext uri="{FF2B5EF4-FFF2-40B4-BE49-F238E27FC236}">
                <a16:creationId xmlns:a16="http://schemas.microsoft.com/office/drawing/2014/main" id="{67B24F3E-3715-AD3D-00E3-B4D6E6A099DD}"/>
              </a:ext>
            </a:extLst>
          </p:cNvPr>
          <p:cNvSpPr txBox="1">
            <a:spLocks/>
          </p:cNvSpPr>
          <p:nvPr/>
        </p:nvSpPr>
        <p:spPr>
          <a:xfrm>
            <a:off x="3024712" y="5238959"/>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4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30min</a:t>
            </a:r>
          </a:p>
        </p:txBody>
      </p:sp>
      <p:sp>
        <p:nvSpPr>
          <p:cNvPr id="71" name="TextBox 70">
            <a:extLst>
              <a:ext uri="{FF2B5EF4-FFF2-40B4-BE49-F238E27FC236}">
                <a16:creationId xmlns:a16="http://schemas.microsoft.com/office/drawing/2014/main" id="{98A2C5D6-37AF-740A-6C4B-55B3947E4080}"/>
              </a:ext>
            </a:extLst>
          </p:cNvPr>
          <p:cNvSpPr txBox="1"/>
          <p:nvPr/>
        </p:nvSpPr>
        <p:spPr>
          <a:xfrm>
            <a:off x="-70062" y="4590744"/>
            <a:ext cx="1816523" cy="369332"/>
          </a:xfrm>
          <a:prstGeom prst="rect">
            <a:avLst/>
          </a:prstGeom>
          <a:noFill/>
        </p:spPr>
        <p:txBody>
          <a:bodyPr wrap="none" rtlCol="0">
            <a:spAutoFit/>
          </a:bodyPr>
          <a:lstStyle/>
          <a:p>
            <a:r>
              <a:rPr lang="en-US" b="1" dirty="0">
                <a:solidFill>
                  <a:srgbClr val="374D55"/>
                </a:solidFill>
                <a:latin typeface="Lato" panose="020F0502020204030203" pitchFamily="34" charset="0"/>
                <a:ea typeface="Lato" panose="020F0502020204030203" pitchFamily="34" charset="0"/>
                <a:cs typeface="Lato" panose="020F0502020204030203" pitchFamily="34" charset="0"/>
              </a:rPr>
              <a:t>CONTROL Visit</a:t>
            </a:r>
          </a:p>
        </p:txBody>
      </p:sp>
      <p:sp>
        <p:nvSpPr>
          <p:cNvPr id="73" name="TextBox 72">
            <a:extLst>
              <a:ext uri="{FF2B5EF4-FFF2-40B4-BE49-F238E27FC236}">
                <a16:creationId xmlns:a16="http://schemas.microsoft.com/office/drawing/2014/main" id="{42A62ED9-51D8-BDB9-6C05-198F26269CD0}"/>
              </a:ext>
            </a:extLst>
          </p:cNvPr>
          <p:cNvSpPr txBox="1"/>
          <p:nvPr/>
        </p:nvSpPr>
        <p:spPr>
          <a:xfrm>
            <a:off x="0" y="1974740"/>
            <a:ext cx="1507144" cy="369332"/>
          </a:xfrm>
          <a:prstGeom prst="rect">
            <a:avLst/>
          </a:prstGeom>
          <a:noFill/>
        </p:spPr>
        <p:txBody>
          <a:bodyPr wrap="none" rtlCol="0">
            <a:spAutoFit/>
          </a:bodyPr>
          <a:lstStyle/>
          <a:p>
            <a:r>
              <a:rPr lang="en-US" b="1" dirty="0">
                <a:solidFill>
                  <a:srgbClr val="E08F43"/>
                </a:solidFill>
                <a:latin typeface="Lato" panose="020F0502020204030203" pitchFamily="34" charset="0"/>
                <a:ea typeface="Lato" panose="020F0502020204030203" pitchFamily="34" charset="0"/>
                <a:cs typeface="Lato" panose="020F0502020204030203" pitchFamily="34" charset="0"/>
              </a:rPr>
              <a:t>STRESS Visit</a:t>
            </a:r>
          </a:p>
        </p:txBody>
      </p:sp>
      <p:sp>
        <p:nvSpPr>
          <p:cNvPr id="76" name="Content Placeholder 7">
            <a:extLst>
              <a:ext uri="{FF2B5EF4-FFF2-40B4-BE49-F238E27FC236}">
                <a16:creationId xmlns:a16="http://schemas.microsoft.com/office/drawing/2014/main" id="{AF38A221-52B5-8A9A-BF4F-CC8B778C5635}"/>
              </a:ext>
            </a:extLst>
          </p:cNvPr>
          <p:cNvSpPr txBox="1">
            <a:spLocks/>
          </p:cNvSpPr>
          <p:nvPr/>
        </p:nvSpPr>
        <p:spPr>
          <a:xfrm>
            <a:off x="1633757" y="4605989"/>
            <a:ext cx="3405225" cy="567437"/>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None/>
              <a:defRPr/>
            </a:pPr>
            <a:r>
              <a:rPr lang="en-US" sz="1900" dirty="0">
                <a:solidFill>
                  <a:srgbClr val="374D55"/>
                </a:solidFill>
                <a:latin typeface="Lato" panose="020F0502020204030203" pitchFamily="34" charset="0"/>
                <a:ea typeface="Lato" panose="020F0502020204030203" pitchFamily="34" charset="0"/>
                <a:cs typeface="Lato" panose="020F0502020204030203" pitchFamily="34" charset="0"/>
              </a:rPr>
              <a:t>Control </a:t>
            </a:r>
            <a:r>
              <a:rPr kumimoji="0" lang="en-US" sz="1900" u="none" strike="noStrike" kern="1200" cap="none" spc="0" normalizeH="0" baseline="0" noProof="0" dirty="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rPr>
              <a:t>Task</a:t>
            </a:r>
          </a:p>
        </p:txBody>
      </p:sp>
      <p:grpSp>
        <p:nvGrpSpPr>
          <p:cNvPr id="2" name="Group 1">
            <a:extLst>
              <a:ext uri="{FF2B5EF4-FFF2-40B4-BE49-F238E27FC236}">
                <a16:creationId xmlns:a16="http://schemas.microsoft.com/office/drawing/2014/main" id="{9C96E815-9FD5-DD26-495D-EAC7FC87459F}"/>
              </a:ext>
            </a:extLst>
          </p:cNvPr>
          <p:cNvGrpSpPr/>
          <p:nvPr/>
        </p:nvGrpSpPr>
        <p:grpSpPr>
          <a:xfrm>
            <a:off x="1184980" y="6487040"/>
            <a:ext cx="2973489" cy="365125"/>
            <a:chOff x="5108" y="0"/>
            <a:chExt cx="2973489" cy="365125"/>
          </a:xfrm>
          <a:solidFill>
            <a:srgbClr val="BFBFBF"/>
          </a:solidFill>
        </p:grpSpPr>
        <p:sp>
          <p:nvSpPr>
            <p:cNvPr id="9" name="Chevron 8">
              <a:extLst>
                <a:ext uri="{FF2B5EF4-FFF2-40B4-BE49-F238E27FC236}">
                  <a16:creationId xmlns:a16="http://schemas.microsoft.com/office/drawing/2014/main" id="{38BA442B-76F1-F053-096B-629243B40CA4}"/>
                </a:ext>
              </a:extLst>
            </p:cNvPr>
            <p:cNvSpPr/>
            <p:nvPr/>
          </p:nvSpPr>
          <p:spPr>
            <a:xfrm>
              <a:off x="5108"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11" name="Chevron 4">
              <a:extLst>
                <a:ext uri="{FF2B5EF4-FFF2-40B4-BE49-F238E27FC236}">
                  <a16:creationId xmlns:a16="http://schemas.microsoft.com/office/drawing/2014/main" id="{06E358D6-245B-8D7C-DE3A-274812F12AE0}"/>
                </a:ext>
              </a:extLst>
            </p:cNvPr>
            <p:cNvSpPr txBox="1"/>
            <p:nvPr/>
          </p:nvSpPr>
          <p:spPr>
            <a:xfrm>
              <a:off x="187671"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Background</a:t>
              </a:r>
            </a:p>
          </p:txBody>
        </p:sp>
      </p:grpSp>
      <p:grpSp>
        <p:nvGrpSpPr>
          <p:cNvPr id="15" name="Group 14">
            <a:extLst>
              <a:ext uri="{FF2B5EF4-FFF2-40B4-BE49-F238E27FC236}">
                <a16:creationId xmlns:a16="http://schemas.microsoft.com/office/drawing/2014/main" id="{C9BED25F-8FD3-94AD-4A1A-DF73539A5D8F}"/>
              </a:ext>
            </a:extLst>
          </p:cNvPr>
          <p:cNvGrpSpPr/>
          <p:nvPr/>
        </p:nvGrpSpPr>
        <p:grpSpPr>
          <a:xfrm>
            <a:off x="3861121" y="6487040"/>
            <a:ext cx="2973489" cy="365125"/>
            <a:chOff x="2681249" y="0"/>
            <a:chExt cx="2973489" cy="365125"/>
          </a:xfrm>
          <a:solidFill>
            <a:srgbClr val="24383F"/>
          </a:solidFill>
        </p:grpSpPr>
        <p:sp>
          <p:nvSpPr>
            <p:cNvPr id="22" name="Chevron 21">
              <a:extLst>
                <a:ext uri="{FF2B5EF4-FFF2-40B4-BE49-F238E27FC236}">
                  <a16:creationId xmlns:a16="http://schemas.microsoft.com/office/drawing/2014/main" id="{579D728C-46E9-CE1B-6FEC-5143E4232995}"/>
                </a:ext>
              </a:extLst>
            </p:cNvPr>
            <p:cNvSpPr/>
            <p:nvPr/>
          </p:nvSpPr>
          <p:spPr>
            <a:xfrm>
              <a:off x="2681249" y="0"/>
              <a:ext cx="2973489" cy="365125"/>
            </a:xfrm>
            <a:prstGeom prst="chevron">
              <a:avLst/>
            </a:prstGeom>
            <a:solidFill>
              <a:srgbClr val="24383F"/>
            </a:solid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41" name="Chevron 6">
              <a:extLst>
                <a:ext uri="{FF2B5EF4-FFF2-40B4-BE49-F238E27FC236}">
                  <a16:creationId xmlns:a16="http://schemas.microsoft.com/office/drawing/2014/main" id="{E8FB75C0-1C44-DF6B-708F-6D2B88D75622}"/>
                </a:ext>
              </a:extLst>
            </p:cNvPr>
            <p:cNvSpPr txBox="1"/>
            <p:nvPr/>
          </p:nvSpPr>
          <p:spPr>
            <a:xfrm>
              <a:off x="286381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Lato" panose="020F0502020204030203" pitchFamily="34" charset="0"/>
                  <a:ea typeface="Lato" panose="020F0502020204030203" pitchFamily="34" charset="0"/>
                  <a:cs typeface="Lato" panose="020F0502020204030203" pitchFamily="34" charset="0"/>
                </a:rPr>
                <a:t>Methods</a:t>
              </a:r>
            </a:p>
          </p:txBody>
        </p:sp>
      </p:grpSp>
      <p:grpSp>
        <p:nvGrpSpPr>
          <p:cNvPr id="42" name="Group 41">
            <a:extLst>
              <a:ext uri="{FF2B5EF4-FFF2-40B4-BE49-F238E27FC236}">
                <a16:creationId xmlns:a16="http://schemas.microsoft.com/office/drawing/2014/main" id="{49243F59-9CCE-C619-62A5-37E9A688E113}"/>
              </a:ext>
            </a:extLst>
          </p:cNvPr>
          <p:cNvGrpSpPr/>
          <p:nvPr/>
        </p:nvGrpSpPr>
        <p:grpSpPr>
          <a:xfrm>
            <a:off x="6537262" y="6487040"/>
            <a:ext cx="2973489" cy="365125"/>
            <a:chOff x="5357390" y="0"/>
            <a:chExt cx="2973489" cy="365125"/>
          </a:xfrm>
          <a:solidFill>
            <a:srgbClr val="BFBFBF"/>
          </a:solidFill>
        </p:grpSpPr>
        <p:sp>
          <p:nvSpPr>
            <p:cNvPr id="43" name="Chevron 42">
              <a:extLst>
                <a:ext uri="{FF2B5EF4-FFF2-40B4-BE49-F238E27FC236}">
                  <a16:creationId xmlns:a16="http://schemas.microsoft.com/office/drawing/2014/main" id="{76444C86-6EA9-6724-5AD8-F5413862FBB1}"/>
                </a:ext>
              </a:extLst>
            </p:cNvPr>
            <p:cNvSpPr/>
            <p:nvPr/>
          </p:nvSpPr>
          <p:spPr>
            <a:xfrm>
              <a:off x="5357390"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453570"/>
                <a:satOff val="-30653"/>
                <a:lumOff val="51586"/>
                <a:alphaOff val="0"/>
              </a:schemeClr>
            </a:effectRef>
            <a:fontRef idx="minor">
              <a:schemeClr val="lt1"/>
            </a:fontRef>
          </p:style>
          <p:txBody>
            <a:bodyPr/>
            <a:lstStyle/>
            <a:p>
              <a:endParaRPr lang="en-US"/>
            </a:p>
          </p:txBody>
        </p:sp>
        <p:sp>
          <p:nvSpPr>
            <p:cNvPr id="44" name="Chevron 8">
              <a:extLst>
                <a:ext uri="{FF2B5EF4-FFF2-40B4-BE49-F238E27FC236}">
                  <a16:creationId xmlns:a16="http://schemas.microsoft.com/office/drawing/2014/main" id="{1B2B8325-9EBF-0828-4CF6-08E6E49A454C}"/>
                </a:ext>
              </a:extLst>
            </p:cNvPr>
            <p:cNvSpPr txBox="1"/>
            <p:nvPr/>
          </p:nvSpPr>
          <p:spPr>
            <a:xfrm>
              <a:off x="5539953"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Results</a:t>
              </a:r>
            </a:p>
          </p:txBody>
        </p:sp>
      </p:grpSp>
      <p:grpSp>
        <p:nvGrpSpPr>
          <p:cNvPr id="45" name="Group 44">
            <a:extLst>
              <a:ext uri="{FF2B5EF4-FFF2-40B4-BE49-F238E27FC236}">
                <a16:creationId xmlns:a16="http://schemas.microsoft.com/office/drawing/2014/main" id="{ED7DAA3B-7C6F-FDAC-9E4C-AFEE3F83583F}"/>
              </a:ext>
            </a:extLst>
          </p:cNvPr>
          <p:cNvGrpSpPr/>
          <p:nvPr/>
        </p:nvGrpSpPr>
        <p:grpSpPr>
          <a:xfrm>
            <a:off x="9218511" y="6487040"/>
            <a:ext cx="2973489" cy="365125"/>
            <a:chOff x="8038639" y="0"/>
            <a:chExt cx="2973489" cy="365125"/>
          </a:xfrm>
          <a:solidFill>
            <a:srgbClr val="BFBFBF"/>
          </a:solidFill>
        </p:grpSpPr>
        <p:sp>
          <p:nvSpPr>
            <p:cNvPr id="46" name="Chevron 45">
              <a:extLst>
                <a:ext uri="{FF2B5EF4-FFF2-40B4-BE49-F238E27FC236}">
                  <a16:creationId xmlns:a16="http://schemas.microsoft.com/office/drawing/2014/main" id="{66973B1E-2BBD-52E8-C49D-0E5134CFC138}"/>
                </a:ext>
              </a:extLst>
            </p:cNvPr>
            <p:cNvSpPr/>
            <p:nvPr/>
          </p:nvSpPr>
          <p:spPr>
            <a:xfrm>
              <a:off x="8038639" y="0"/>
              <a:ext cx="2973489" cy="365125"/>
            </a:xfrm>
            <a:prstGeom prst="chevron">
              <a:avLst/>
            </a:prstGeom>
            <a:grpFill/>
          </p:spPr>
          <p:style>
            <a:lnRef idx="2">
              <a:schemeClr val="lt1">
                <a:hueOff val="0"/>
                <a:satOff val="0"/>
                <a:lumOff val="0"/>
                <a:alphaOff val="0"/>
              </a:schemeClr>
            </a:lnRef>
            <a:fillRef idx="1">
              <a:scrgbClr r="0" g="0" b="0"/>
            </a:fillRef>
            <a:effectRef idx="0">
              <a:schemeClr val="accent2">
                <a:shade val="50000"/>
                <a:hueOff val="226785"/>
                <a:satOff val="-15327"/>
                <a:lumOff val="25793"/>
                <a:alphaOff val="0"/>
              </a:schemeClr>
            </a:effectRef>
            <a:fontRef idx="minor">
              <a:schemeClr val="lt1"/>
            </a:fontRef>
          </p:style>
          <p:txBody>
            <a:bodyPr/>
            <a:lstStyle/>
            <a:p>
              <a:endParaRPr lang="en-US"/>
            </a:p>
          </p:txBody>
        </p:sp>
        <p:sp>
          <p:nvSpPr>
            <p:cNvPr id="49" name="Chevron 10">
              <a:extLst>
                <a:ext uri="{FF2B5EF4-FFF2-40B4-BE49-F238E27FC236}">
                  <a16:creationId xmlns:a16="http://schemas.microsoft.com/office/drawing/2014/main" id="{F5740A59-3D6F-644A-0A7B-CBDDAC2DACBF}"/>
                </a:ext>
              </a:extLst>
            </p:cNvPr>
            <p:cNvSpPr txBox="1"/>
            <p:nvPr/>
          </p:nvSpPr>
          <p:spPr>
            <a:xfrm>
              <a:off x="8221202" y="0"/>
              <a:ext cx="2608364" cy="3651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Conclusions</a:t>
              </a:r>
            </a:p>
          </p:txBody>
        </p:sp>
      </p:grpSp>
      <p:pic>
        <p:nvPicPr>
          <p:cNvPr id="60" name="Graphic 59" descr="Shuffle with solid fill">
            <a:extLst>
              <a:ext uri="{FF2B5EF4-FFF2-40B4-BE49-F238E27FC236}">
                <a16:creationId xmlns:a16="http://schemas.microsoft.com/office/drawing/2014/main" id="{FE8DFD99-2F5B-1F7E-BB1C-A9333DFC8E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307658" y="3235782"/>
            <a:ext cx="776288" cy="776288"/>
          </a:xfrm>
          <a:prstGeom prst="rect">
            <a:avLst/>
          </a:prstGeom>
        </p:spPr>
      </p:pic>
      <p:sp>
        <p:nvSpPr>
          <p:cNvPr id="61" name="TextBox 60">
            <a:extLst>
              <a:ext uri="{FF2B5EF4-FFF2-40B4-BE49-F238E27FC236}">
                <a16:creationId xmlns:a16="http://schemas.microsoft.com/office/drawing/2014/main" id="{4E2D7A63-2C6D-65A9-A2C3-767D81C7DAEE}"/>
              </a:ext>
            </a:extLst>
          </p:cNvPr>
          <p:cNvSpPr txBox="1"/>
          <p:nvPr/>
        </p:nvSpPr>
        <p:spPr>
          <a:xfrm>
            <a:off x="336693" y="2885471"/>
            <a:ext cx="729687" cy="369332"/>
          </a:xfrm>
          <a:prstGeom prst="rect">
            <a:avLst/>
          </a:prstGeom>
          <a:noFill/>
        </p:spPr>
        <p:txBody>
          <a:bodyPr wrap="none" rtlCol="0">
            <a:spAutoFit/>
          </a:bodyPr>
          <a:lstStyle/>
          <a:p>
            <a:r>
              <a:rPr lang="en-US" i="1" dirty="0">
                <a:latin typeface="Lato" panose="020F0502020204030203" pitchFamily="34" charset="0"/>
                <a:ea typeface="Lato" panose="020F0502020204030203" pitchFamily="34" charset="0"/>
                <a:cs typeface="Lato" panose="020F0502020204030203" pitchFamily="34" charset="0"/>
              </a:rPr>
              <a:t>[4wk]</a:t>
            </a:r>
          </a:p>
        </p:txBody>
      </p:sp>
    </p:spTree>
    <p:extLst>
      <p:ext uri="{BB962C8B-B14F-4D97-AF65-F5344CB8AC3E}">
        <p14:creationId xmlns:p14="http://schemas.microsoft.com/office/powerpoint/2010/main" val="233158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8" grpId="0" animBg="1"/>
      <p:bldP spid="52" grpId="0" animBg="1"/>
      <p:bldP spid="39" grpId="0"/>
    </p:bldLst>
  </p:timing>
</p:sld>
</file>

<file path=ppt/theme/theme1.xml><?xml version="1.0" encoding="utf-8"?>
<a:theme xmlns:a="http://schemas.openxmlformats.org/drawingml/2006/main" name="Office Theme">
  <a:themeElements>
    <a:clrScheme name="Custom 2">
      <a:dk1>
        <a:srgbClr val="000000"/>
      </a:dk1>
      <a:lt1>
        <a:srgbClr val="FFFFFF"/>
      </a:lt1>
      <a:dk2>
        <a:srgbClr val="24393F"/>
      </a:dk2>
      <a:lt2>
        <a:srgbClr val="E8E8E2"/>
      </a:lt2>
      <a:accent1>
        <a:srgbClr val="85C3D3"/>
      </a:accent1>
      <a:accent2>
        <a:srgbClr val="3283A8"/>
      </a:accent2>
      <a:accent3>
        <a:srgbClr val="5AAEC3"/>
      </a:accent3>
      <a:accent4>
        <a:srgbClr val="5DB4A2"/>
      </a:accent4>
      <a:accent5>
        <a:srgbClr val="68B484"/>
      </a:accent5>
      <a:accent6>
        <a:srgbClr val="62B65E"/>
      </a:accent6>
      <a:hlink>
        <a:srgbClr val="848651"/>
      </a:hlink>
      <a:folHlink>
        <a:srgbClr val="7F7F7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56948</TotalTime>
  <Words>5783</Words>
  <Application>Microsoft Macintosh PowerPoint</Application>
  <PresentationFormat>Widescreen</PresentationFormat>
  <Paragraphs>716</Paragraphs>
  <Slides>40</Slides>
  <Notes>38</Notes>
  <HiddenSlides>6</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Arial</vt:lpstr>
      <vt:lpstr>Calibri</vt:lpstr>
      <vt:lpstr>Calibri Light</vt:lpstr>
      <vt:lpstr>Cambria</vt:lpstr>
      <vt:lpstr>ElsevierGulliver</vt:lpstr>
      <vt:lpstr>Goudy Old Style</vt:lpstr>
      <vt:lpstr>Helvetica</vt:lpstr>
      <vt:lpstr>Helvetica Neue</vt:lpstr>
      <vt:lpstr>Lato</vt:lpstr>
      <vt:lpstr>Menlo</vt:lpstr>
      <vt:lpstr>Symbol</vt:lpstr>
      <vt:lpstr>Tahoma</vt:lpstr>
      <vt:lpstr>Times New Roman</vt:lpstr>
      <vt:lpstr>ui-monospace</vt:lpstr>
      <vt:lpstr>Wingdings</vt:lpstr>
      <vt:lpstr>Office Theme</vt:lpstr>
      <vt:lpstr>Psychosocial stress-evoked brain and cortisol responses are associated with provoked Th17-related airway inflammation in asthma</vt:lpstr>
      <vt:lpstr>Stress neurocircuitry, cortisol, and provoked Th17-related airway inflammation in asthma</vt:lpstr>
      <vt:lpstr>PowerPoint Presentation</vt:lpstr>
      <vt:lpstr>PowerPoint Presentation</vt:lpstr>
      <vt:lpstr>Th2 &amp; Th17-related pathways</vt:lpstr>
      <vt:lpstr>PowerPoint Presentation</vt:lpstr>
      <vt:lpstr>PowerPoint Presentation</vt:lpstr>
      <vt:lpstr>PowerPoint Presentation</vt:lpstr>
      <vt:lpstr>PowerPoint Presentation</vt:lpstr>
      <vt:lpstr>PowerPoint Presentation</vt:lpstr>
      <vt:lpstr>PowerPoint Presentation</vt:lpstr>
      <vt:lpstr>Does allergen challenge increase inflammation? </vt:lpstr>
      <vt:lpstr>Does acute stress cause a stress response? </vt:lpstr>
      <vt:lpstr>Does acute stress increase inflammation? </vt:lpstr>
      <vt:lpstr>Does acute stress increase inflammation? </vt:lpstr>
      <vt:lpstr>Cortisol response to psychosocial stress is associated with widespread brain activation</vt:lpstr>
      <vt:lpstr>Cortisol response to psychosocial stress is associated with widespread brain activation</vt:lpstr>
      <vt:lpstr>Stress-related salience network activity predicts airway IL-23A mRNA expression</vt:lpstr>
      <vt:lpstr>Chronic stress enhances effects of acute psychosocial stress on IL-17A mRNA expression </vt:lpstr>
      <vt:lpstr>PowerPoint Presentation</vt:lpstr>
      <vt:lpstr>Need for integrative treatment and prevention in asthma</vt:lpstr>
      <vt:lpstr>Gratitude</vt:lpstr>
      <vt:lpstr>References  </vt:lpstr>
      <vt:lpstr>THANK YOU!     Estelle Higgins, M.S.  Psychology PhD student at  the University of Wisconsin-Madison  Email: higgins5@wisc.edu</vt:lpstr>
      <vt:lpstr>Psychosocial stress-induced cortisol correlates with airway IL-23A mRNA expression</vt:lpstr>
      <vt:lpstr>PowerPoint Presentation</vt:lpstr>
      <vt:lpstr>PowerPoint Presentation</vt:lpstr>
      <vt:lpstr>PowerPoint Presentation</vt:lpstr>
      <vt:lpstr>PowerPoint Presentation</vt:lpstr>
      <vt:lpstr>Is acute stress associated with brain activity? </vt:lpstr>
      <vt:lpstr>Is acute stress associated with brain activity? </vt:lpstr>
      <vt:lpstr>Why were there no effects of stress on airway inflammation? </vt:lpstr>
      <vt:lpstr>PET</vt:lpstr>
      <vt:lpstr>Analyses: Stress Neurocircuitry</vt:lpstr>
      <vt:lpstr>PET Processing</vt:lpstr>
      <vt:lpstr>PET Processing</vt:lpstr>
      <vt:lpstr>Allergen challenge</vt:lpstr>
      <vt:lpstr>Proximal and distal mechanisms</vt:lpstr>
      <vt:lpstr>Power: stress neurocircuitry</vt:lpstr>
      <vt:lpstr>Prior evidence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Estelle Higgins</dc:creator>
  <cp:lastModifiedBy>Estelle Higgins</cp:lastModifiedBy>
  <cp:revision>450</cp:revision>
  <dcterms:created xsi:type="dcterms:W3CDTF">2023-07-28T14:28:09Z</dcterms:created>
  <dcterms:modified xsi:type="dcterms:W3CDTF">2024-06-24T23:49:24Z</dcterms:modified>
</cp:coreProperties>
</file>